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312" r:id="rId2"/>
    <p:sldId id="370" r:id="rId3"/>
    <p:sldId id="371" r:id="rId4"/>
    <p:sldId id="755" r:id="rId5"/>
    <p:sldId id="701" r:id="rId6"/>
    <p:sldId id="365" r:id="rId7"/>
    <p:sldId id="353" r:id="rId8"/>
    <p:sldId id="366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8" r:id="rId20"/>
    <p:sldId id="369" r:id="rId21"/>
    <p:sldId id="320" r:id="rId22"/>
    <p:sldId id="321" r:id="rId23"/>
    <p:sldId id="259" r:id="rId24"/>
    <p:sldId id="260" r:id="rId25"/>
    <p:sldId id="261" r:id="rId26"/>
    <p:sldId id="304" r:id="rId27"/>
    <p:sldId id="262" r:id="rId28"/>
    <p:sldId id="263" r:id="rId29"/>
    <p:sldId id="350" r:id="rId30"/>
    <p:sldId id="351" r:id="rId31"/>
    <p:sldId id="264" r:id="rId32"/>
    <p:sldId id="267" r:id="rId33"/>
    <p:sldId id="266" r:id="rId34"/>
    <p:sldId id="341" r:id="rId35"/>
    <p:sldId id="347" r:id="rId36"/>
    <p:sldId id="348" r:id="rId37"/>
    <p:sldId id="349" r:id="rId38"/>
    <p:sldId id="268" r:id="rId39"/>
    <p:sldId id="273" r:id="rId40"/>
    <p:sldId id="274" r:id="rId41"/>
    <p:sldId id="269" r:id="rId42"/>
    <p:sldId id="270" r:id="rId43"/>
    <p:sldId id="271" r:id="rId44"/>
    <p:sldId id="272" r:id="rId45"/>
    <p:sldId id="275" r:id="rId46"/>
    <p:sldId id="276" r:id="rId47"/>
    <p:sldId id="277" r:id="rId48"/>
    <p:sldId id="279" r:id="rId49"/>
    <p:sldId id="280" r:id="rId50"/>
    <p:sldId id="307" r:id="rId51"/>
    <p:sldId id="281" r:id="rId52"/>
    <p:sldId id="282" r:id="rId53"/>
    <p:sldId id="345" r:id="rId54"/>
    <p:sldId id="346" r:id="rId55"/>
    <p:sldId id="284" r:id="rId56"/>
    <p:sldId id="286" r:id="rId57"/>
    <p:sldId id="287" r:id="rId58"/>
    <p:sldId id="288" r:id="rId59"/>
    <p:sldId id="308" r:id="rId60"/>
    <p:sldId id="352" r:id="rId61"/>
    <p:sldId id="311" r:id="rId62"/>
    <p:sldId id="310" r:id="rId63"/>
    <p:sldId id="289" r:id="rId64"/>
    <p:sldId id="290" r:id="rId65"/>
    <p:sldId id="291" r:id="rId66"/>
    <p:sldId id="292" r:id="rId67"/>
    <p:sldId id="293" r:id="rId68"/>
    <p:sldId id="295" r:id="rId69"/>
    <p:sldId id="296" r:id="rId70"/>
    <p:sldId id="297" r:id="rId71"/>
    <p:sldId id="298" r:id="rId72"/>
    <p:sldId id="299" r:id="rId73"/>
    <p:sldId id="300" r:id="rId74"/>
    <p:sldId id="302" r:id="rId75"/>
    <p:sldId id="303" r:id="rId76"/>
    <p:sldId id="343" r:id="rId77"/>
    <p:sldId id="305" r:id="rId7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7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E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897" autoAdjust="0"/>
  </p:normalViewPr>
  <p:slideViewPr>
    <p:cSldViewPr snapToGrid="0">
      <p:cViewPr varScale="1">
        <p:scale>
          <a:sx n="87" d="100"/>
          <a:sy n="87" d="100"/>
        </p:scale>
        <p:origin x="1760" y="200"/>
      </p:cViewPr>
      <p:guideLst>
        <p:guide orient="horz" pos="3072"/>
        <p:guide pos="47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4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  <a:defRPr sz="1600"/>
            </a:lvl1pPr>
          </a:lstStyle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90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10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8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ar.jpg" descr="b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82" y="1756551"/>
            <a:ext cx="12458418" cy="17385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87945" y="9176053"/>
            <a:ext cx="478081" cy="460247"/>
          </a:xfrm>
          <a:prstGeom prst="rect">
            <a:avLst/>
          </a:prstGeom>
        </p:spPr>
        <p:txBody>
          <a:bodyPr lIns="65022" tIns="65022" rIns="65022" bIns="65022"/>
          <a:lstStyle>
            <a:lvl1pPr marL="487680" indent="-487680" algn="r" defTabSz="1300480">
              <a:lnSpc>
                <a:spcPct val="100000"/>
              </a:lnSpc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547201" y="354125"/>
            <a:ext cx="8033048" cy="115204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effectLst>
            <a:outerShdw blurRad="190500" dist="8455" dir="5400000" rotWithShape="0">
              <a:srgbClr val="000000"/>
            </a:outerShdw>
          </a:effectLst>
        </p:spPr>
        <p:txBody>
          <a:bodyPr lIns="65022" tIns="65022" rIns="65022" bIns="65022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AF3E20-F43E-47F7-A37F-78A3D8FA1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4603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lnSpc>
                <a:spcPct val="90000"/>
              </a:lnSpc>
              <a:defRPr sz="2200">
                <a:solidFill>
                  <a:schemeClr val="accent6">
                    <a:satOff val="-15808"/>
                    <a:lumOff val="-17557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1pPr>
      <a:lvl2pPr marL="0" marR="0" indent="228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2pPr>
      <a:lvl3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3pPr>
      <a:lvl4pPr marL="0" marR="0" indent="685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4pPr>
      <a:lvl5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5pPr>
      <a:lvl6pPr marL="0" marR="0" indent="1143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6pPr>
      <a:lvl7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7pPr>
      <a:lvl8pPr marL="0" marR="0" indent="1600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8pPr>
      <a:lvl9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enju@tsinghua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程序设计基础">
            <a:extLst>
              <a:ext uri="{FF2B5EF4-FFF2-40B4-BE49-F238E27FC236}">
                <a16:creationId xmlns:a16="http://schemas.microsoft.com/office/drawing/2014/main" id="{C5A4861B-0675-49FD-D46C-99B65CD4BD61}"/>
              </a:ext>
            </a:extLst>
          </p:cNvPr>
          <p:cNvSpPr txBox="1">
            <a:spLocks/>
          </p:cNvSpPr>
          <p:nvPr/>
        </p:nvSpPr>
        <p:spPr>
          <a:xfrm>
            <a:off x="1514968" y="2481064"/>
            <a:ext cx="9974864" cy="1742808"/>
          </a:xfrm>
          <a:prstGeom prst="rect">
            <a:avLst/>
          </a:prstGeom>
          <a:solidFill>
            <a:srgbClr val="00A37A"/>
          </a:solidFill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2" tIns="65022" rIns="65022" bIns="65022" anchor="ctr">
            <a:normAutofit/>
          </a:bodyPr>
          <a:lstStyle>
            <a:lvl1pPr marL="487680" marR="0" indent="-487680" algn="ctr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00" b="0" i="0" u="none" strike="noStrike" cap="none" spc="0" baseline="0">
                <a:solidFill>
                  <a:srgbClr val="FFFFFF"/>
                </a:solidFill>
                <a:uFillTx/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程序设计基础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清华大学计算机科学与技术系…">
            <a:extLst>
              <a:ext uri="{FF2B5EF4-FFF2-40B4-BE49-F238E27FC236}">
                <a16:creationId xmlns:a16="http://schemas.microsoft.com/office/drawing/2014/main" id="{8A844815-65D7-0A9C-42DD-E9C5E762172B}"/>
              </a:ext>
            </a:extLst>
          </p:cNvPr>
          <p:cNvSpPr txBox="1">
            <a:spLocks/>
          </p:cNvSpPr>
          <p:nvPr/>
        </p:nvSpPr>
        <p:spPr>
          <a:xfrm>
            <a:off x="1762727" y="5855368"/>
            <a:ext cx="9479346" cy="283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2" tIns="65022" rIns="65022" bIns="65022" anchor="t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教学团队：徐明星，兴军亮，任炬</a:t>
            </a:r>
            <a:endParaRPr lang="zh-CN" altLang="en-US" sz="3365" b="1" dirty="0">
              <a:latin typeface="Microsoft YaHei" panose="020B0503020204020204" pitchFamily="34" charset="-122"/>
              <a:ea typeface="Microsoft YaHei" panose="020B0503020204020204" pitchFamily="34" charset="-122"/>
              <a:sym typeface="標楷體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endParaRPr lang="zh-CN" altLang="en-US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en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renju</a:t>
            </a:r>
            <a:r>
              <a:rPr lang="en" sz="3365" b="1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@tsinghua.edu.cn</a:t>
            </a:r>
            <a:r>
              <a:rPr lang="en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endParaRPr lang="en" altLang="zh-CN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en-US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秋，每周一第</a:t>
            </a:r>
            <a:r>
              <a:rPr lang="en-US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节，三教</a:t>
            </a:r>
            <a:r>
              <a:rPr lang="en-US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2301</a:t>
            </a:r>
            <a:endParaRPr lang="en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E06E799-51E3-C184-2F7A-6F261BC354F9}"/>
              </a:ext>
            </a:extLst>
          </p:cNvPr>
          <p:cNvSpPr txBox="1"/>
          <p:nvPr/>
        </p:nvSpPr>
        <p:spPr>
          <a:xfrm>
            <a:off x="862885" y="2283936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6289840" y="4436228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85C9B-1691-45A2-149B-28AAE4095F86}"/>
              </a:ext>
            </a:extLst>
          </p:cNvPr>
          <p:cNvSpPr txBox="1"/>
          <p:nvPr/>
        </p:nvSpPr>
        <p:spPr>
          <a:xfrm>
            <a:off x="7376492" y="3841193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1297A3-40FD-1C27-8933-E8F6A04CB79B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DD5749-F758-B314-87C6-3109045AC857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164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E06E799-51E3-C184-2F7A-6F261BC354F9}"/>
              </a:ext>
            </a:extLst>
          </p:cNvPr>
          <p:cNvSpPr txBox="1"/>
          <p:nvPr/>
        </p:nvSpPr>
        <p:spPr>
          <a:xfrm>
            <a:off x="837128" y="2741136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6289840" y="4436228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85C9B-1691-45A2-149B-28AAE4095F86}"/>
              </a:ext>
            </a:extLst>
          </p:cNvPr>
          <p:cNvSpPr txBox="1"/>
          <p:nvPr/>
        </p:nvSpPr>
        <p:spPr>
          <a:xfrm>
            <a:off x="7376492" y="3841193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83A005-0D12-C9DB-707A-3DF9A9A5E497}"/>
              </a:ext>
            </a:extLst>
          </p:cNvPr>
          <p:cNvSpPr txBox="1"/>
          <p:nvPr/>
        </p:nvSpPr>
        <p:spPr>
          <a:xfrm>
            <a:off x="9990683" y="3876271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9F7125-7827-3C2F-708B-348AEBA9EADB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5C3B1D-C1A1-8494-B8B0-A9855F6D8D80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146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E06E799-51E3-C184-2F7A-6F261BC354F9}"/>
              </a:ext>
            </a:extLst>
          </p:cNvPr>
          <p:cNvSpPr txBox="1"/>
          <p:nvPr/>
        </p:nvSpPr>
        <p:spPr>
          <a:xfrm>
            <a:off x="804931" y="3630050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6289840" y="4436228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85C9B-1691-45A2-149B-28AAE4095F86}"/>
              </a:ext>
            </a:extLst>
          </p:cNvPr>
          <p:cNvSpPr txBox="1"/>
          <p:nvPr/>
        </p:nvSpPr>
        <p:spPr>
          <a:xfrm>
            <a:off x="7376492" y="3841193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83A005-0D12-C9DB-707A-3DF9A9A5E497}"/>
              </a:ext>
            </a:extLst>
          </p:cNvPr>
          <p:cNvSpPr txBox="1"/>
          <p:nvPr/>
        </p:nvSpPr>
        <p:spPr>
          <a:xfrm>
            <a:off x="9990683" y="3876271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A20E26-32F8-2ADA-53A4-A928B9286D89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467F9C-F63E-8A7C-80FF-9339CF874F50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7C6316-B0FD-DC1D-7549-66D5736DB5D4}"/>
              </a:ext>
            </a:extLst>
          </p:cNvPr>
          <p:cNvSpPr txBox="1"/>
          <p:nvPr/>
        </p:nvSpPr>
        <p:spPr>
          <a:xfrm>
            <a:off x="6811433" y="258608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9B1464A-3EFD-381D-C290-FB6B98016CD0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7592095" y="3232667"/>
            <a:ext cx="1" cy="59879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7325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E06E799-51E3-C184-2F7A-6F261BC354F9}"/>
              </a:ext>
            </a:extLst>
          </p:cNvPr>
          <p:cNvSpPr txBox="1"/>
          <p:nvPr/>
        </p:nvSpPr>
        <p:spPr>
          <a:xfrm>
            <a:off x="848250" y="4131727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 dirty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6289840" y="4436228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85C9B-1691-45A2-149B-28AAE4095F86}"/>
              </a:ext>
            </a:extLst>
          </p:cNvPr>
          <p:cNvSpPr txBox="1"/>
          <p:nvPr/>
        </p:nvSpPr>
        <p:spPr>
          <a:xfrm>
            <a:off x="7376492" y="3841193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83A005-0D12-C9DB-707A-3DF9A9A5E497}"/>
              </a:ext>
            </a:extLst>
          </p:cNvPr>
          <p:cNvSpPr txBox="1"/>
          <p:nvPr/>
        </p:nvSpPr>
        <p:spPr>
          <a:xfrm>
            <a:off x="9990683" y="3876271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A20E26-32F8-2ADA-53A4-A928B9286D89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467F9C-F63E-8A7C-80FF-9339CF874F50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63288-CA68-7E8B-9AE1-30EE4BDCF5B7}"/>
              </a:ext>
            </a:extLst>
          </p:cNvPr>
          <p:cNvSpPr txBox="1"/>
          <p:nvPr/>
        </p:nvSpPr>
        <p:spPr>
          <a:xfrm>
            <a:off x="6811434" y="2592826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9AE534-778A-E338-E670-C09BB9F3E8B5}"/>
              </a:ext>
            </a:extLst>
          </p:cNvPr>
          <p:cNvSpPr txBox="1"/>
          <p:nvPr/>
        </p:nvSpPr>
        <p:spPr>
          <a:xfrm>
            <a:off x="9792671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1689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E06E799-51E3-C184-2F7A-6F261BC354F9}"/>
              </a:ext>
            </a:extLst>
          </p:cNvPr>
          <p:cNvSpPr txBox="1"/>
          <p:nvPr/>
        </p:nvSpPr>
        <p:spPr>
          <a:xfrm>
            <a:off x="1466435" y="5031263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>
              <a:ln>
                <a:noFill/>
              </a:ln>
              <a:solidFill>
                <a:srgbClr val="00B0F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6289840" y="4436228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85C9B-1691-45A2-149B-28AAE4095F86}"/>
              </a:ext>
            </a:extLst>
          </p:cNvPr>
          <p:cNvSpPr txBox="1"/>
          <p:nvPr/>
        </p:nvSpPr>
        <p:spPr>
          <a:xfrm>
            <a:off x="7376492" y="3841193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83A005-0D12-C9DB-707A-3DF9A9A5E497}"/>
              </a:ext>
            </a:extLst>
          </p:cNvPr>
          <p:cNvSpPr txBox="1"/>
          <p:nvPr/>
        </p:nvSpPr>
        <p:spPr>
          <a:xfrm>
            <a:off x="9990683" y="3876271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A20E26-32F8-2ADA-53A4-A928B9286D89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467F9C-F63E-8A7C-80FF-9339CF874F50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63288-CA68-7E8B-9AE1-30EE4BDCF5B7}"/>
              </a:ext>
            </a:extLst>
          </p:cNvPr>
          <p:cNvSpPr txBox="1"/>
          <p:nvPr/>
        </p:nvSpPr>
        <p:spPr>
          <a:xfrm>
            <a:off x="6811434" y="2592826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99308C-FB4B-8F73-5833-ED52189AD422}"/>
              </a:ext>
            </a:extLst>
          </p:cNvPr>
          <p:cNvSpPr txBox="1"/>
          <p:nvPr/>
        </p:nvSpPr>
        <p:spPr>
          <a:xfrm>
            <a:off x="9792671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ADA615-CA80-E02F-7A3A-BFEBC4CE856C}"/>
              </a:ext>
            </a:extLst>
          </p:cNvPr>
          <p:cNvSpPr/>
          <p:nvPr/>
        </p:nvSpPr>
        <p:spPr>
          <a:xfrm>
            <a:off x="6310646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6076A5-EBE6-39EA-E400-D4909055D60B}"/>
              </a:ext>
            </a:extLst>
          </p:cNvPr>
          <p:cNvSpPr/>
          <p:nvPr/>
        </p:nvSpPr>
        <p:spPr>
          <a:xfrm>
            <a:off x="8873543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3CCA8C-4217-56A2-8930-A239A8918A31}"/>
              </a:ext>
            </a:extLst>
          </p:cNvPr>
          <p:cNvSpPr txBox="1"/>
          <p:nvPr/>
        </p:nvSpPr>
        <p:spPr>
          <a:xfrm>
            <a:off x="6289840" y="5790239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42EEB402-EDE3-D923-FADB-46250E2569EC}"/>
              </a:ext>
            </a:extLst>
          </p:cNvPr>
          <p:cNvCxnSpPr/>
          <p:nvPr/>
        </p:nvCxnSpPr>
        <p:spPr>
          <a:xfrm flipH="1">
            <a:off x="7592095" y="3232667"/>
            <a:ext cx="1" cy="59879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2602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E06E799-51E3-C184-2F7A-6F261BC354F9}"/>
              </a:ext>
            </a:extLst>
          </p:cNvPr>
          <p:cNvSpPr txBox="1"/>
          <p:nvPr/>
        </p:nvSpPr>
        <p:spPr>
          <a:xfrm>
            <a:off x="1466435" y="5494568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>
              <a:ln>
                <a:noFill/>
              </a:ln>
              <a:solidFill>
                <a:srgbClr val="00B0F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6289840" y="4436228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85C9B-1691-45A2-149B-28AAE4095F86}"/>
              </a:ext>
            </a:extLst>
          </p:cNvPr>
          <p:cNvSpPr txBox="1"/>
          <p:nvPr/>
        </p:nvSpPr>
        <p:spPr>
          <a:xfrm>
            <a:off x="7376492" y="3841193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83A005-0D12-C9DB-707A-3DF9A9A5E497}"/>
              </a:ext>
            </a:extLst>
          </p:cNvPr>
          <p:cNvSpPr txBox="1"/>
          <p:nvPr/>
        </p:nvSpPr>
        <p:spPr>
          <a:xfrm>
            <a:off x="9990683" y="3876271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A20E26-32F8-2ADA-53A4-A928B9286D89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467F9C-F63E-8A7C-80FF-9339CF874F50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63288-CA68-7E8B-9AE1-30EE4BDCF5B7}"/>
              </a:ext>
            </a:extLst>
          </p:cNvPr>
          <p:cNvSpPr txBox="1"/>
          <p:nvPr/>
        </p:nvSpPr>
        <p:spPr>
          <a:xfrm>
            <a:off x="6811434" y="2592826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99308C-FB4B-8F73-5833-ED52189AD422}"/>
              </a:ext>
            </a:extLst>
          </p:cNvPr>
          <p:cNvSpPr txBox="1"/>
          <p:nvPr/>
        </p:nvSpPr>
        <p:spPr>
          <a:xfrm>
            <a:off x="9792671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ADA615-CA80-E02F-7A3A-BFEBC4CE856C}"/>
              </a:ext>
            </a:extLst>
          </p:cNvPr>
          <p:cNvSpPr/>
          <p:nvPr/>
        </p:nvSpPr>
        <p:spPr>
          <a:xfrm>
            <a:off x="6310646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6076A5-EBE6-39EA-E400-D4909055D60B}"/>
              </a:ext>
            </a:extLst>
          </p:cNvPr>
          <p:cNvSpPr/>
          <p:nvPr/>
        </p:nvSpPr>
        <p:spPr>
          <a:xfrm>
            <a:off x="8873543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3CCA8C-4217-56A2-8930-A239A8918A31}"/>
              </a:ext>
            </a:extLst>
          </p:cNvPr>
          <p:cNvSpPr txBox="1"/>
          <p:nvPr/>
        </p:nvSpPr>
        <p:spPr>
          <a:xfrm>
            <a:off x="6289840" y="5790239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0B3CA2-2525-3E4E-1D03-802E4A5ABAB3}"/>
              </a:ext>
            </a:extLst>
          </p:cNvPr>
          <p:cNvSpPr txBox="1"/>
          <p:nvPr/>
        </p:nvSpPr>
        <p:spPr>
          <a:xfrm>
            <a:off x="7376492" y="5235146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F16E6EF-630C-6753-3182-0D949410C1E1}"/>
              </a:ext>
            </a:extLst>
          </p:cNvPr>
          <p:cNvCxnSpPr/>
          <p:nvPr/>
        </p:nvCxnSpPr>
        <p:spPr>
          <a:xfrm flipH="1">
            <a:off x="7592095" y="3232667"/>
            <a:ext cx="1" cy="59879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4752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E06E799-51E3-C184-2F7A-6F261BC354F9}"/>
              </a:ext>
            </a:extLst>
          </p:cNvPr>
          <p:cNvSpPr txBox="1"/>
          <p:nvPr/>
        </p:nvSpPr>
        <p:spPr>
          <a:xfrm>
            <a:off x="1440678" y="5964646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>
              <a:ln>
                <a:noFill/>
              </a:ln>
              <a:solidFill>
                <a:srgbClr val="00B0F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6289840" y="4436228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85C9B-1691-45A2-149B-28AAE4095F86}"/>
              </a:ext>
            </a:extLst>
          </p:cNvPr>
          <p:cNvSpPr txBox="1"/>
          <p:nvPr/>
        </p:nvSpPr>
        <p:spPr>
          <a:xfrm>
            <a:off x="7376492" y="3841193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83A005-0D12-C9DB-707A-3DF9A9A5E497}"/>
              </a:ext>
            </a:extLst>
          </p:cNvPr>
          <p:cNvSpPr txBox="1"/>
          <p:nvPr/>
        </p:nvSpPr>
        <p:spPr>
          <a:xfrm>
            <a:off x="9990683" y="3876271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A20E26-32F8-2ADA-53A4-A928B9286D89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467F9C-F63E-8A7C-80FF-9339CF874F50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63288-CA68-7E8B-9AE1-30EE4BDCF5B7}"/>
              </a:ext>
            </a:extLst>
          </p:cNvPr>
          <p:cNvSpPr txBox="1"/>
          <p:nvPr/>
        </p:nvSpPr>
        <p:spPr>
          <a:xfrm>
            <a:off x="6811434" y="2592826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99308C-FB4B-8F73-5833-ED52189AD422}"/>
              </a:ext>
            </a:extLst>
          </p:cNvPr>
          <p:cNvSpPr txBox="1"/>
          <p:nvPr/>
        </p:nvSpPr>
        <p:spPr>
          <a:xfrm>
            <a:off x="9792671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ADA615-CA80-E02F-7A3A-BFEBC4CE856C}"/>
              </a:ext>
            </a:extLst>
          </p:cNvPr>
          <p:cNvSpPr/>
          <p:nvPr/>
        </p:nvSpPr>
        <p:spPr>
          <a:xfrm>
            <a:off x="6310646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6076A5-EBE6-39EA-E400-D4909055D60B}"/>
              </a:ext>
            </a:extLst>
          </p:cNvPr>
          <p:cNvSpPr/>
          <p:nvPr/>
        </p:nvSpPr>
        <p:spPr>
          <a:xfrm>
            <a:off x="8873543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3CCA8C-4217-56A2-8930-A239A8918A31}"/>
              </a:ext>
            </a:extLst>
          </p:cNvPr>
          <p:cNvSpPr txBox="1"/>
          <p:nvPr/>
        </p:nvSpPr>
        <p:spPr>
          <a:xfrm>
            <a:off x="6289840" y="5790239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0B3CA2-2525-3E4E-1D03-802E4A5ABAB3}"/>
              </a:ext>
            </a:extLst>
          </p:cNvPr>
          <p:cNvSpPr txBox="1"/>
          <p:nvPr/>
        </p:nvSpPr>
        <p:spPr>
          <a:xfrm>
            <a:off x="7376492" y="5235146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501A84-A5E1-FD38-BE31-9DA4A933D4B1}"/>
              </a:ext>
            </a:extLst>
          </p:cNvPr>
          <p:cNvSpPr txBox="1"/>
          <p:nvPr/>
        </p:nvSpPr>
        <p:spPr>
          <a:xfrm>
            <a:off x="9990683" y="5235146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CE9C299-5FD8-E5C9-48E8-392EBEFC202D}"/>
              </a:ext>
            </a:extLst>
          </p:cNvPr>
          <p:cNvCxnSpPr/>
          <p:nvPr/>
        </p:nvCxnSpPr>
        <p:spPr>
          <a:xfrm flipH="1">
            <a:off x="7592095" y="3232667"/>
            <a:ext cx="1" cy="59879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119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E06E799-51E3-C184-2F7A-6F261BC354F9}"/>
              </a:ext>
            </a:extLst>
          </p:cNvPr>
          <p:cNvSpPr txBox="1"/>
          <p:nvPr/>
        </p:nvSpPr>
        <p:spPr>
          <a:xfrm>
            <a:off x="1434238" y="6404591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>
              <a:ln>
                <a:noFill/>
              </a:ln>
              <a:solidFill>
                <a:srgbClr val="00B0F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6289840" y="4436228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85C9B-1691-45A2-149B-28AAE4095F86}"/>
              </a:ext>
            </a:extLst>
          </p:cNvPr>
          <p:cNvSpPr txBox="1"/>
          <p:nvPr/>
        </p:nvSpPr>
        <p:spPr>
          <a:xfrm>
            <a:off x="7376492" y="3841193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A20E26-32F8-2ADA-53A4-A928B9286D89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467F9C-F63E-8A7C-80FF-9339CF874F50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63288-CA68-7E8B-9AE1-30EE4BDCF5B7}"/>
              </a:ext>
            </a:extLst>
          </p:cNvPr>
          <p:cNvSpPr txBox="1"/>
          <p:nvPr/>
        </p:nvSpPr>
        <p:spPr>
          <a:xfrm>
            <a:off x="6811434" y="2592826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99308C-FB4B-8F73-5833-ED52189AD422}"/>
              </a:ext>
            </a:extLst>
          </p:cNvPr>
          <p:cNvSpPr txBox="1"/>
          <p:nvPr/>
        </p:nvSpPr>
        <p:spPr>
          <a:xfrm>
            <a:off x="9792671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ADA615-CA80-E02F-7A3A-BFEBC4CE856C}"/>
              </a:ext>
            </a:extLst>
          </p:cNvPr>
          <p:cNvSpPr/>
          <p:nvPr/>
        </p:nvSpPr>
        <p:spPr>
          <a:xfrm>
            <a:off x="6310646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6076A5-EBE6-39EA-E400-D4909055D60B}"/>
              </a:ext>
            </a:extLst>
          </p:cNvPr>
          <p:cNvSpPr/>
          <p:nvPr/>
        </p:nvSpPr>
        <p:spPr>
          <a:xfrm>
            <a:off x="8873543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3CCA8C-4217-56A2-8930-A239A8918A31}"/>
              </a:ext>
            </a:extLst>
          </p:cNvPr>
          <p:cNvSpPr txBox="1"/>
          <p:nvPr/>
        </p:nvSpPr>
        <p:spPr>
          <a:xfrm>
            <a:off x="6289840" y="5790239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0B3CA2-2525-3E4E-1D03-802E4A5ABAB3}"/>
              </a:ext>
            </a:extLst>
          </p:cNvPr>
          <p:cNvSpPr txBox="1"/>
          <p:nvPr/>
        </p:nvSpPr>
        <p:spPr>
          <a:xfrm>
            <a:off x="7376492" y="5235146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501A84-A5E1-FD38-BE31-9DA4A933D4B1}"/>
              </a:ext>
            </a:extLst>
          </p:cNvPr>
          <p:cNvSpPr txBox="1"/>
          <p:nvPr/>
        </p:nvSpPr>
        <p:spPr>
          <a:xfrm>
            <a:off x="9990683" y="5235146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40429B-CABC-CDEA-6831-5CF74588A0BC}"/>
              </a:ext>
            </a:extLst>
          </p:cNvPr>
          <p:cNvSpPr txBox="1"/>
          <p:nvPr/>
        </p:nvSpPr>
        <p:spPr>
          <a:xfrm>
            <a:off x="9404898" y="3876271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58CD373E-98E9-A484-C0FE-B1660B049152}"/>
              </a:ext>
            </a:extLst>
          </p:cNvPr>
          <p:cNvCxnSpPr/>
          <p:nvPr/>
        </p:nvCxnSpPr>
        <p:spPr>
          <a:xfrm flipH="1">
            <a:off x="7592095" y="3232667"/>
            <a:ext cx="1" cy="59879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89F85D5-0357-FF27-EFC5-36040A57B2D3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7592095" y="4516112"/>
            <a:ext cx="2562897" cy="66936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08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E06E799-51E3-C184-2F7A-6F261BC354F9}"/>
              </a:ext>
            </a:extLst>
          </p:cNvPr>
          <p:cNvSpPr txBox="1"/>
          <p:nvPr/>
        </p:nvSpPr>
        <p:spPr>
          <a:xfrm>
            <a:off x="1447116" y="6887549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>
              <a:ln>
                <a:noFill/>
              </a:ln>
              <a:solidFill>
                <a:srgbClr val="00B0F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5773033" y="4442936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85C9B-1691-45A2-149B-28AAE4095F86}"/>
              </a:ext>
            </a:extLst>
          </p:cNvPr>
          <p:cNvSpPr txBox="1"/>
          <p:nvPr/>
        </p:nvSpPr>
        <p:spPr>
          <a:xfrm>
            <a:off x="7376492" y="3841193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A20E26-32F8-2ADA-53A4-A928B9286D89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467F9C-F63E-8A7C-80FF-9339CF874F50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63288-CA68-7E8B-9AE1-30EE4BDCF5B7}"/>
              </a:ext>
            </a:extLst>
          </p:cNvPr>
          <p:cNvSpPr txBox="1"/>
          <p:nvPr/>
        </p:nvSpPr>
        <p:spPr>
          <a:xfrm>
            <a:off x="6811434" y="2592826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99308C-FB4B-8F73-5833-ED52189AD422}"/>
              </a:ext>
            </a:extLst>
          </p:cNvPr>
          <p:cNvSpPr txBox="1"/>
          <p:nvPr/>
        </p:nvSpPr>
        <p:spPr>
          <a:xfrm>
            <a:off x="9792671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ADA615-CA80-E02F-7A3A-BFEBC4CE856C}"/>
              </a:ext>
            </a:extLst>
          </p:cNvPr>
          <p:cNvSpPr/>
          <p:nvPr/>
        </p:nvSpPr>
        <p:spPr>
          <a:xfrm>
            <a:off x="6310646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6076A5-EBE6-39EA-E400-D4909055D60B}"/>
              </a:ext>
            </a:extLst>
          </p:cNvPr>
          <p:cNvSpPr/>
          <p:nvPr/>
        </p:nvSpPr>
        <p:spPr>
          <a:xfrm>
            <a:off x="8873543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3CCA8C-4217-56A2-8930-A239A8918A31}"/>
              </a:ext>
            </a:extLst>
          </p:cNvPr>
          <p:cNvSpPr txBox="1"/>
          <p:nvPr/>
        </p:nvSpPr>
        <p:spPr>
          <a:xfrm>
            <a:off x="5839063" y="5870123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0B3CA2-2525-3E4E-1D03-802E4A5ABAB3}"/>
              </a:ext>
            </a:extLst>
          </p:cNvPr>
          <p:cNvSpPr txBox="1"/>
          <p:nvPr/>
        </p:nvSpPr>
        <p:spPr>
          <a:xfrm>
            <a:off x="7376492" y="5235146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501A84-A5E1-FD38-BE31-9DA4A933D4B1}"/>
              </a:ext>
            </a:extLst>
          </p:cNvPr>
          <p:cNvSpPr txBox="1"/>
          <p:nvPr/>
        </p:nvSpPr>
        <p:spPr>
          <a:xfrm>
            <a:off x="9990683" y="5235146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40429B-CABC-CDEA-6831-5CF74588A0BC}"/>
              </a:ext>
            </a:extLst>
          </p:cNvPr>
          <p:cNvSpPr txBox="1"/>
          <p:nvPr/>
        </p:nvSpPr>
        <p:spPr>
          <a:xfrm>
            <a:off x="9404898" y="3876271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23843C8E-4F6E-9373-5EFF-D9A3BE59B2BA}"/>
              </a:ext>
            </a:extLst>
          </p:cNvPr>
          <p:cNvSpPr/>
          <p:nvPr/>
        </p:nvSpPr>
        <p:spPr>
          <a:xfrm>
            <a:off x="0" y="9068954"/>
            <a:ext cx="684646" cy="684646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208288E-AA96-5BEB-B99C-74F100831135}"/>
              </a:ext>
            </a:extLst>
          </p:cNvPr>
          <p:cNvCxnSpPr/>
          <p:nvPr/>
        </p:nvCxnSpPr>
        <p:spPr>
          <a:xfrm flipH="1">
            <a:off x="7592095" y="3232667"/>
            <a:ext cx="1" cy="59879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7302775-28B6-5D8F-FEFA-38FD21426B7F}"/>
              </a:ext>
            </a:extLst>
          </p:cNvPr>
          <p:cNvCxnSpPr/>
          <p:nvPr/>
        </p:nvCxnSpPr>
        <p:spPr>
          <a:xfrm flipH="1">
            <a:off x="7592095" y="4516112"/>
            <a:ext cx="2562897" cy="66936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F62E80C-523B-8E4A-38A9-7ECF64587CA2}"/>
              </a:ext>
            </a:extLst>
          </p:cNvPr>
          <p:cNvSpPr/>
          <p:nvPr/>
        </p:nvSpPr>
        <p:spPr>
          <a:xfrm>
            <a:off x="6310645" y="680192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A56BD99-6DCE-9642-A772-406F18CE1FCA}"/>
              </a:ext>
            </a:extLst>
          </p:cNvPr>
          <p:cNvSpPr txBox="1"/>
          <p:nvPr/>
        </p:nvSpPr>
        <p:spPr>
          <a:xfrm>
            <a:off x="6239814" y="7469646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  <a:ea typeface="微软雅黑" panose="020B0503020204020204" pitchFamily="34" charset="-122"/>
              </a:rPr>
              <a:t>tail</a:t>
            </a:r>
            <a:endParaRPr kumimoji="0" lang="zh-CN" altLang="en-US" sz="32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FF26B0-BCBE-232E-BCFB-A3BEC60D68BD}"/>
              </a:ext>
            </a:extLst>
          </p:cNvPr>
          <p:cNvSpPr txBox="1"/>
          <p:nvPr/>
        </p:nvSpPr>
        <p:spPr>
          <a:xfrm>
            <a:off x="6811434" y="6872312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290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5773033" y="4442936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85C9B-1691-45A2-149B-28AAE4095F86}"/>
              </a:ext>
            </a:extLst>
          </p:cNvPr>
          <p:cNvSpPr txBox="1"/>
          <p:nvPr/>
        </p:nvSpPr>
        <p:spPr>
          <a:xfrm>
            <a:off x="7376492" y="3841193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A20E26-32F8-2ADA-53A4-A928B9286D89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467F9C-F63E-8A7C-80FF-9339CF874F50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63288-CA68-7E8B-9AE1-30EE4BDCF5B7}"/>
              </a:ext>
            </a:extLst>
          </p:cNvPr>
          <p:cNvSpPr txBox="1"/>
          <p:nvPr/>
        </p:nvSpPr>
        <p:spPr>
          <a:xfrm>
            <a:off x="6811434" y="2592826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99308C-FB4B-8F73-5833-ED52189AD422}"/>
              </a:ext>
            </a:extLst>
          </p:cNvPr>
          <p:cNvSpPr txBox="1"/>
          <p:nvPr/>
        </p:nvSpPr>
        <p:spPr>
          <a:xfrm>
            <a:off x="9792671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ADA615-CA80-E02F-7A3A-BFEBC4CE856C}"/>
              </a:ext>
            </a:extLst>
          </p:cNvPr>
          <p:cNvSpPr/>
          <p:nvPr/>
        </p:nvSpPr>
        <p:spPr>
          <a:xfrm>
            <a:off x="6310646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6076A5-EBE6-39EA-E400-D4909055D60B}"/>
              </a:ext>
            </a:extLst>
          </p:cNvPr>
          <p:cNvSpPr/>
          <p:nvPr/>
        </p:nvSpPr>
        <p:spPr>
          <a:xfrm>
            <a:off x="8873543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3CCA8C-4217-56A2-8930-A239A8918A31}"/>
              </a:ext>
            </a:extLst>
          </p:cNvPr>
          <p:cNvSpPr txBox="1"/>
          <p:nvPr/>
        </p:nvSpPr>
        <p:spPr>
          <a:xfrm>
            <a:off x="5839063" y="5870123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0B3CA2-2525-3E4E-1D03-802E4A5ABAB3}"/>
              </a:ext>
            </a:extLst>
          </p:cNvPr>
          <p:cNvSpPr txBox="1"/>
          <p:nvPr/>
        </p:nvSpPr>
        <p:spPr>
          <a:xfrm>
            <a:off x="7376492" y="5235146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501A84-A5E1-FD38-BE31-9DA4A933D4B1}"/>
              </a:ext>
            </a:extLst>
          </p:cNvPr>
          <p:cNvSpPr txBox="1"/>
          <p:nvPr/>
        </p:nvSpPr>
        <p:spPr>
          <a:xfrm>
            <a:off x="9990683" y="5235146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40429B-CABC-CDEA-6831-5CF74588A0BC}"/>
              </a:ext>
            </a:extLst>
          </p:cNvPr>
          <p:cNvSpPr txBox="1"/>
          <p:nvPr/>
        </p:nvSpPr>
        <p:spPr>
          <a:xfrm>
            <a:off x="9404898" y="3876271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23843C8E-4F6E-9373-5EFF-D9A3BE59B2BA}"/>
              </a:ext>
            </a:extLst>
          </p:cNvPr>
          <p:cNvSpPr/>
          <p:nvPr/>
        </p:nvSpPr>
        <p:spPr>
          <a:xfrm>
            <a:off x="0" y="9068954"/>
            <a:ext cx="684646" cy="684646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208288E-AA96-5BEB-B99C-74F100831135}"/>
              </a:ext>
            </a:extLst>
          </p:cNvPr>
          <p:cNvCxnSpPr/>
          <p:nvPr/>
        </p:nvCxnSpPr>
        <p:spPr>
          <a:xfrm flipH="1">
            <a:off x="7592095" y="3232667"/>
            <a:ext cx="1" cy="59879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7302775-28B6-5D8F-FEFA-38FD21426B7F}"/>
              </a:ext>
            </a:extLst>
          </p:cNvPr>
          <p:cNvCxnSpPr/>
          <p:nvPr/>
        </p:nvCxnSpPr>
        <p:spPr>
          <a:xfrm flipH="1">
            <a:off x="7592095" y="4516112"/>
            <a:ext cx="2562897" cy="66936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F62E80C-523B-8E4A-38A9-7ECF64587CA2}"/>
              </a:ext>
            </a:extLst>
          </p:cNvPr>
          <p:cNvSpPr/>
          <p:nvPr/>
        </p:nvSpPr>
        <p:spPr>
          <a:xfrm>
            <a:off x="6310645" y="680192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A56BD99-6DCE-9642-A772-406F18CE1FCA}"/>
              </a:ext>
            </a:extLst>
          </p:cNvPr>
          <p:cNvSpPr txBox="1"/>
          <p:nvPr/>
        </p:nvSpPr>
        <p:spPr>
          <a:xfrm>
            <a:off x="6239814" y="7469646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  <a:ea typeface="微软雅黑" panose="020B0503020204020204" pitchFamily="34" charset="-122"/>
              </a:rPr>
              <a:t>tail</a:t>
            </a:r>
            <a:endParaRPr kumimoji="0" lang="zh-CN" altLang="en-US" sz="32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FF26B0-BCBE-232E-BCFB-A3BEC60D68BD}"/>
              </a:ext>
            </a:extLst>
          </p:cNvPr>
          <p:cNvSpPr txBox="1"/>
          <p:nvPr/>
        </p:nvSpPr>
        <p:spPr>
          <a:xfrm>
            <a:off x="6811434" y="6872312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67FDBD8-DD65-685D-E4C9-86489FB449C1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7592093" y="5819836"/>
            <a:ext cx="1" cy="98209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560452F-771A-FCC4-67B6-71850CB55525}"/>
              </a:ext>
            </a:extLst>
          </p:cNvPr>
          <p:cNvSpPr txBox="1"/>
          <p:nvPr/>
        </p:nvSpPr>
        <p:spPr>
          <a:xfrm>
            <a:off x="789257" y="7737667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 dirty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898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487680" marR="0" lvl="0" indent="-487680" algn="r" defTabSz="13004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EF5FA7">
                    <a:satOff val="-15808"/>
                    <a:lumOff val="-17557"/>
                  </a:srgbClr>
                </a:solidFill>
                <a:effectLst/>
                <a:uLnTx/>
                <a:uFillTx/>
                <a:latin typeface="Courier"/>
                <a:sym typeface="Courier"/>
              </a:rPr>
              <a:pPr marL="487680" marR="0" lvl="0" indent="-487680" algn="r" defTabSz="130048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EF5FA7">
                  <a:satOff val="-15808"/>
                  <a:lumOff val="-17557"/>
                </a:srgbClr>
              </a:solidFill>
              <a:effectLst/>
              <a:uLnTx/>
              <a:uFillTx/>
              <a:latin typeface="Courier"/>
              <a:sym typeface="Courier"/>
            </a:endParaRPr>
          </a:p>
        </p:txBody>
      </p:sp>
      <p:sp>
        <p:nvSpPr>
          <p:cNvPr id="319" name="【任务6.5】猴子选大王"/>
          <p:cNvSpPr>
            <a:spLocks noGrp="1"/>
          </p:cNvSpPr>
          <p:nvPr>
            <p:ph type="title"/>
          </p:nvPr>
        </p:nvSpPr>
        <p:spPr>
          <a:xfrm>
            <a:off x="547201" y="354125"/>
            <a:ext cx="8654856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</a:t>
            </a:r>
            <a:r>
              <a:rPr lang="zh-CN" altLang="en-US"/>
              <a:t>重构练习</a:t>
            </a:r>
            <a:r>
              <a:t>】猴子选大王</a:t>
            </a:r>
            <a:r>
              <a:rPr lang="en-US"/>
              <a:t> </a:t>
            </a:r>
            <a:r>
              <a:rPr lang="en-US" altLang="zh-CN"/>
              <a:t>—— </a:t>
            </a:r>
            <a:r>
              <a:rPr lang="zh-CN" altLang="en-US"/>
              <a:t>循环链表版</a:t>
            </a:r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FF3372-AF53-2AF0-038B-0CBFBE6DF735}"/>
              </a:ext>
            </a:extLst>
          </p:cNvPr>
          <p:cNvSpPr txBox="1"/>
          <p:nvPr/>
        </p:nvSpPr>
        <p:spPr>
          <a:xfrm>
            <a:off x="547201" y="2069574"/>
            <a:ext cx="12152799" cy="2809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        有</a:t>
            </a:r>
            <a:r>
              <a:rPr lang="en-US" altLang="zh-CN" b="0">
                <a:latin typeface="华文宋体" panose="02010600040101010101" pitchFamily="2" charset="-122"/>
                <a:ea typeface="华文宋体" panose="02010600040101010101" pitchFamily="2" charset="-122"/>
              </a:rPr>
              <a:t>n </a:t>
            </a: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只猴子围成一圈，顺时针方向从 </a:t>
            </a:r>
            <a:r>
              <a:rPr lang="en-US" altLang="zh-CN" b="0">
                <a:latin typeface="华文宋体" panose="02010600040101010101" pitchFamily="2" charset="-122"/>
                <a:ea typeface="华文宋体" panose="02010600040101010101" pitchFamily="2" charset="-122"/>
              </a:rPr>
              <a:t>1 </a:t>
            </a: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到 </a:t>
            </a:r>
            <a:r>
              <a:rPr lang="en-US" altLang="zh-CN" b="0">
                <a:latin typeface="华文宋体" panose="02010600040101010101" pitchFamily="2" charset="-122"/>
                <a:ea typeface="华文宋体" panose="02010600040101010101" pitchFamily="2" charset="-122"/>
              </a:rPr>
              <a:t>n </a:t>
            </a: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编号。之后从 </a:t>
            </a:r>
            <a:r>
              <a:rPr lang="en-US" altLang="zh-CN" b="0">
                <a:latin typeface="华文宋体" panose="02010600040101010101" pitchFamily="2" charset="-122"/>
                <a:ea typeface="华文宋体" panose="02010600040101010101" pitchFamily="2" charset="-122"/>
              </a:rPr>
              <a:t>1 </a:t>
            </a: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号开始沿顺时针方向让猴子从 </a:t>
            </a:r>
            <a:r>
              <a:rPr lang="en-US" altLang="zh-CN" b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b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b="0">
                <a:latin typeface="华文宋体" panose="02010600040101010101" pitchFamily="2" charset="-122"/>
                <a:ea typeface="华文宋体" panose="02010600040101010101" pitchFamily="2" charset="-122"/>
              </a:rPr>
              <a:t>…</a:t>
            </a: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b="0">
                <a:latin typeface="华文宋体" panose="02010600040101010101" pitchFamily="2" charset="-122"/>
                <a:ea typeface="华文宋体" panose="02010600040101010101" pitchFamily="2" charset="-122"/>
              </a:rPr>
              <a:t>m </a:t>
            </a: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依次报数。凡报到 </a:t>
            </a:r>
            <a:r>
              <a:rPr lang="en-US" altLang="zh-CN" b="0">
                <a:latin typeface="华文宋体" panose="02010600040101010101" pitchFamily="2" charset="-122"/>
                <a:ea typeface="华文宋体" panose="02010600040101010101" pitchFamily="2" charset="-122"/>
              </a:rPr>
              <a:t>m </a:t>
            </a: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的猴子，都让其出圈，取消候选资格。然后不停地按顺时针方向逐一让报出 </a:t>
            </a:r>
            <a:r>
              <a:rPr lang="en-US" altLang="zh-CN" b="0">
                <a:latin typeface="华文宋体" panose="02010600040101010101" pitchFamily="2" charset="-122"/>
                <a:ea typeface="华文宋体" panose="02010600040101010101" pitchFamily="2" charset="-122"/>
              </a:rPr>
              <a:t>m </a:t>
            </a: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者出圈，最后剩下一个就是猴王。</a:t>
            </a:r>
          </a:p>
          <a:p>
            <a:pPr algn="just">
              <a:lnSpc>
                <a:spcPct val="150000"/>
              </a:lnSpc>
            </a:pPr>
            <a:r>
              <a:rPr lang="zh-CN" altLang="en-US" b="0">
                <a:latin typeface="华文宋体" panose="02010600040101010101" pitchFamily="2" charset="-122"/>
                <a:ea typeface="华文宋体" panose="02010600040101010101" pitchFamily="2" charset="-122"/>
              </a:rPr>
              <a:t>        请你编写程序模拟这个过程，即按取消候选资格的次序，依次输出被淘汰的猴子编号，以及最后剩下的猴王的编号。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F5D75A-454D-0D72-F95B-D21A4579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70" y="5112016"/>
            <a:ext cx="5090243" cy="4641584"/>
          </a:xfrm>
          <a:prstGeom prst="rect">
            <a:avLst/>
          </a:prstGeom>
        </p:spPr>
      </p:pic>
      <p:sp>
        <p:nvSpPr>
          <p:cNvPr id="5" name="Text Box 20">
            <a:extLst>
              <a:ext uri="{FF2B5EF4-FFF2-40B4-BE49-F238E27FC236}">
                <a16:creationId xmlns:a16="http://schemas.microsoft.com/office/drawing/2014/main" id="{048A2F2C-C07F-657E-8DD4-EBF82B1C88BF}"/>
              </a:ext>
            </a:extLst>
          </p:cNvPr>
          <p:cNvSpPr txBox="1"/>
          <p:nvPr/>
        </p:nvSpPr>
        <p:spPr>
          <a:xfrm>
            <a:off x="547201" y="6575863"/>
            <a:ext cx="2791669" cy="1164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 numCol="1" anchor="t">
            <a:spAutoFit/>
          </a:bodyPr>
          <a:lstStyle>
            <a:lvl1pPr marL="487680" indent="-487680" algn="ctr" defTabSz="1300480">
              <a:lnSpc>
                <a:spcPct val="100000"/>
              </a:lnSpc>
              <a:spcBef>
                <a:spcPts val="2300"/>
              </a:spcBef>
              <a:defRPr sz="3800" b="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 marL="0" marR="0" lvl="0" indent="0" algn="ctr" defTabSz="1300480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黑体"/>
                <a:sym typeface="黑体"/>
              </a:rPr>
              <a:t>猴子被淘汰的顺序</a:t>
            </a: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黑体"/>
              <a:sym typeface="黑体"/>
            </a:endParaRPr>
          </a:p>
          <a:p>
            <a:pPr marL="487680" marR="0" lvl="0" indent="-487680" algn="ctr" defTabSz="1300480" rtl="0" eaLnBrk="1" fontAlgn="auto" latinLnBrk="0" hangingPunct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黑体"/>
                <a:ea typeface="黑体"/>
                <a:cs typeface="黑体"/>
                <a:sym typeface="黑体"/>
              </a:rPr>
              <a:t>3 6 1 5 2 8 4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黑体"/>
              <a:ea typeface="黑体"/>
              <a:cs typeface="黑体"/>
              <a:sym typeface="黑体"/>
            </a:endParaRPr>
          </a:p>
        </p:txBody>
      </p:sp>
      <p:sp>
        <p:nvSpPr>
          <p:cNvPr id="6" name="演示：n = 8, m = 3">
            <a:extLst>
              <a:ext uri="{FF2B5EF4-FFF2-40B4-BE49-F238E27FC236}">
                <a16:creationId xmlns:a16="http://schemas.microsoft.com/office/drawing/2014/main" id="{2052A8E2-EF90-16BC-C7F6-78D5B963FAE6}"/>
              </a:ext>
            </a:extLst>
          </p:cNvPr>
          <p:cNvSpPr txBox="1">
            <a:spLocks/>
          </p:cNvSpPr>
          <p:nvPr/>
        </p:nvSpPr>
        <p:spPr>
          <a:xfrm>
            <a:off x="8594928" y="6552803"/>
            <a:ext cx="3705929" cy="1295562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2" tIns="65022" rIns="65022" bIns="65022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altLang="zh-CN" sz="2400" b="1">
                <a:latin typeface="华文宋体" panose="02010600040101010101" pitchFamily="2" charset="-122"/>
                <a:ea typeface="华文宋体" panose="02010600040101010101" pitchFamily="2" charset="-122"/>
              </a:rPr>
              <a:t>【</a:t>
            </a:r>
            <a:r>
              <a:rPr lang="zh-CN" altLang="en-US" sz="2400" b="1">
                <a:latin typeface="华文宋体" panose="02010600040101010101" pitchFamily="2" charset="-122"/>
                <a:ea typeface="华文宋体" panose="02010600040101010101" pitchFamily="2" charset="-122"/>
              </a:rPr>
              <a:t>解题技巧</a:t>
            </a:r>
            <a:r>
              <a:rPr lang="en-US" altLang="zh-CN" sz="2400" b="1">
                <a:latin typeface="华文宋体" panose="02010600040101010101" pitchFamily="2" charset="-122"/>
                <a:ea typeface="华文宋体" panose="02010600040101010101" pitchFamily="2" charset="-122"/>
              </a:rPr>
              <a:t>】</a:t>
            </a:r>
            <a:r>
              <a:rPr lang="zh-CN" altLang="en-US" sz="2400" b="1">
                <a:latin typeface="华文宋体" panose="02010600040101010101" pitchFamily="2" charset="-122"/>
                <a:ea typeface="华文宋体" panose="02010600040101010101" pitchFamily="2" charset="-122"/>
              </a:rPr>
              <a:t>观察实例</a:t>
            </a:r>
            <a:endParaRPr lang="en-US" altLang="zh-CN" sz="2400" b="1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hangingPunct="1">
              <a:lnSpc>
                <a:spcPct val="150000"/>
              </a:lnSpc>
            </a:pPr>
            <a:r>
              <a:rPr lang="zh-CN" altLang="en-US" sz="2400" b="1">
                <a:latin typeface="华文宋体" panose="02010600040101010101" pitchFamily="2" charset="-122"/>
                <a:ea typeface="华文宋体" panose="02010600040101010101" pitchFamily="2" charset="-122"/>
              </a:rPr>
              <a:t>（以</a:t>
            </a:r>
            <a:r>
              <a:rPr lang="en-US" altLang="zh-CN" sz="2400" b="1">
                <a:latin typeface="华文宋体" panose="02010600040101010101" pitchFamily="2" charset="-122"/>
                <a:ea typeface="华文宋体" panose="02010600040101010101" pitchFamily="2" charset="-122"/>
              </a:rPr>
              <a:t>n=8</a:t>
            </a:r>
            <a:r>
              <a:rPr lang="zh-CN" altLang="en-US" sz="2400" b="1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en-US" altLang="zh-CN" sz="2400" b="1">
                <a:latin typeface="华文宋体" panose="02010600040101010101" pitchFamily="2" charset="-122"/>
                <a:ea typeface="华文宋体" panose="02010600040101010101" pitchFamily="2" charset="-122"/>
              </a:rPr>
              <a:t>m=3</a:t>
            </a:r>
            <a:r>
              <a:rPr lang="zh-CN" altLang="en-US" sz="2400" b="1">
                <a:latin typeface="华文宋体" panose="02010600040101010101" pitchFamily="2" charset="-122"/>
                <a:ea typeface="华文宋体" panose="02010600040101010101" pitchFamily="2" charset="-122"/>
              </a:rPr>
              <a:t>为例）</a:t>
            </a:r>
          </a:p>
        </p:txBody>
      </p:sp>
    </p:spTree>
    <p:extLst>
      <p:ext uri="{BB962C8B-B14F-4D97-AF65-F5344CB8AC3E}">
        <p14:creationId xmlns:p14="http://schemas.microsoft.com/office/powerpoint/2010/main" val="181472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5773033" y="4442936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85C9B-1691-45A2-149B-28AAE4095F86}"/>
              </a:ext>
            </a:extLst>
          </p:cNvPr>
          <p:cNvSpPr txBox="1"/>
          <p:nvPr/>
        </p:nvSpPr>
        <p:spPr>
          <a:xfrm>
            <a:off x="7376492" y="3841193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A20E26-32F8-2ADA-53A4-A928B9286D89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467F9C-F63E-8A7C-80FF-9339CF874F50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D63288-CA68-7E8B-9AE1-30EE4BDCF5B7}"/>
              </a:ext>
            </a:extLst>
          </p:cNvPr>
          <p:cNvSpPr txBox="1"/>
          <p:nvPr/>
        </p:nvSpPr>
        <p:spPr>
          <a:xfrm>
            <a:off x="6811434" y="2592826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99308C-FB4B-8F73-5833-ED52189AD422}"/>
              </a:ext>
            </a:extLst>
          </p:cNvPr>
          <p:cNvSpPr txBox="1"/>
          <p:nvPr/>
        </p:nvSpPr>
        <p:spPr>
          <a:xfrm>
            <a:off x="9792671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ADA615-CA80-E02F-7A3A-BFEBC4CE856C}"/>
              </a:ext>
            </a:extLst>
          </p:cNvPr>
          <p:cNvSpPr/>
          <p:nvPr/>
        </p:nvSpPr>
        <p:spPr>
          <a:xfrm>
            <a:off x="6310646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6076A5-EBE6-39EA-E400-D4909055D60B}"/>
              </a:ext>
            </a:extLst>
          </p:cNvPr>
          <p:cNvSpPr/>
          <p:nvPr/>
        </p:nvSpPr>
        <p:spPr>
          <a:xfrm>
            <a:off x="8873543" y="518547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3CCA8C-4217-56A2-8930-A239A8918A31}"/>
              </a:ext>
            </a:extLst>
          </p:cNvPr>
          <p:cNvSpPr txBox="1"/>
          <p:nvPr/>
        </p:nvSpPr>
        <p:spPr>
          <a:xfrm>
            <a:off x="5839063" y="5870123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0B3CA2-2525-3E4E-1D03-802E4A5ABAB3}"/>
              </a:ext>
            </a:extLst>
          </p:cNvPr>
          <p:cNvSpPr txBox="1"/>
          <p:nvPr/>
        </p:nvSpPr>
        <p:spPr>
          <a:xfrm>
            <a:off x="7376492" y="5235146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40429B-CABC-CDEA-6831-5CF74588A0BC}"/>
              </a:ext>
            </a:extLst>
          </p:cNvPr>
          <p:cNvSpPr txBox="1"/>
          <p:nvPr/>
        </p:nvSpPr>
        <p:spPr>
          <a:xfrm>
            <a:off x="9404898" y="3876271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3" name="直角三角形 2">
            <a:extLst>
              <a:ext uri="{FF2B5EF4-FFF2-40B4-BE49-F238E27FC236}">
                <a16:creationId xmlns:a16="http://schemas.microsoft.com/office/drawing/2014/main" id="{23843C8E-4F6E-9373-5EFF-D9A3BE59B2BA}"/>
              </a:ext>
            </a:extLst>
          </p:cNvPr>
          <p:cNvSpPr/>
          <p:nvPr/>
        </p:nvSpPr>
        <p:spPr>
          <a:xfrm>
            <a:off x="0" y="9068954"/>
            <a:ext cx="684646" cy="684646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208288E-AA96-5BEB-B99C-74F100831135}"/>
              </a:ext>
            </a:extLst>
          </p:cNvPr>
          <p:cNvCxnSpPr/>
          <p:nvPr/>
        </p:nvCxnSpPr>
        <p:spPr>
          <a:xfrm flipH="1">
            <a:off x="7592095" y="3232667"/>
            <a:ext cx="1" cy="59879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7302775-28B6-5D8F-FEFA-38FD21426B7F}"/>
              </a:ext>
            </a:extLst>
          </p:cNvPr>
          <p:cNvCxnSpPr/>
          <p:nvPr/>
        </p:nvCxnSpPr>
        <p:spPr>
          <a:xfrm flipH="1">
            <a:off x="7592095" y="4516112"/>
            <a:ext cx="2562897" cy="66936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F62E80C-523B-8E4A-38A9-7ECF64587CA2}"/>
              </a:ext>
            </a:extLst>
          </p:cNvPr>
          <p:cNvSpPr/>
          <p:nvPr/>
        </p:nvSpPr>
        <p:spPr>
          <a:xfrm>
            <a:off x="6310645" y="6801927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A56BD99-6DCE-9642-A772-406F18CE1FCA}"/>
              </a:ext>
            </a:extLst>
          </p:cNvPr>
          <p:cNvSpPr txBox="1"/>
          <p:nvPr/>
        </p:nvSpPr>
        <p:spPr>
          <a:xfrm>
            <a:off x="6239814" y="7469646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  <a:ea typeface="微软雅黑" panose="020B0503020204020204" pitchFamily="34" charset="-122"/>
              </a:rPr>
              <a:t>tail</a:t>
            </a:r>
            <a:endParaRPr kumimoji="0" lang="zh-CN" altLang="en-US" sz="32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FF26B0-BCBE-232E-BCFB-A3BEC60D68BD}"/>
              </a:ext>
            </a:extLst>
          </p:cNvPr>
          <p:cNvSpPr txBox="1"/>
          <p:nvPr/>
        </p:nvSpPr>
        <p:spPr>
          <a:xfrm>
            <a:off x="6811434" y="6872312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0X0002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67FDBD8-DD65-685D-E4C9-86489FB449C1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7592093" y="5819836"/>
            <a:ext cx="1" cy="98209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E5A74CD-276A-4C35-D006-4C55380E1FF4}"/>
              </a:ext>
            </a:extLst>
          </p:cNvPr>
          <p:cNvSpPr txBox="1"/>
          <p:nvPr/>
        </p:nvSpPr>
        <p:spPr>
          <a:xfrm>
            <a:off x="9404898" y="5230282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0" i="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id="{F56BDEBF-1CFA-DC26-20F5-3BFB0072D089}"/>
              </a:ext>
            </a:extLst>
          </p:cNvPr>
          <p:cNvCxnSpPr>
            <a:cxnSpLocks/>
            <a:stCxn id="13" idx="3"/>
            <a:endCxn id="2" idx="0"/>
          </p:cNvCxnSpPr>
          <p:nvPr/>
        </p:nvCxnSpPr>
        <p:spPr>
          <a:xfrm flipH="1" flipV="1">
            <a:off x="7540800" y="3841193"/>
            <a:ext cx="3895640" cy="1686607"/>
          </a:xfrm>
          <a:prstGeom prst="curvedConnector4">
            <a:avLst>
              <a:gd name="adj1" fmla="val -24797"/>
              <a:gd name="adj2" fmla="val 129294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F817D75F-A351-F875-7848-80D77209506A}"/>
              </a:ext>
            </a:extLst>
          </p:cNvPr>
          <p:cNvSpPr txBox="1"/>
          <p:nvPr/>
        </p:nvSpPr>
        <p:spPr>
          <a:xfrm>
            <a:off x="889660" y="8212950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 dirty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6637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9DFBC-1B94-44E1-AF8D-0ADA19F293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/>
              <a:t>变量 </a:t>
            </a:r>
            <a:r>
              <a:rPr lang="en-US" altLang="zh-CN"/>
              <a:t>=</a:t>
            </a:r>
            <a:r>
              <a:rPr lang="zh-CN" altLang="en-US"/>
              <a:t>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名称（标识符）</a:t>
            </a:r>
            <a:r>
              <a:rPr lang="en-US" altLang="zh-CN"/>
              <a:t>+ </a:t>
            </a:r>
            <a:r>
              <a:rPr lang="zh-CN" altLang="en-US" b="1">
                <a:solidFill>
                  <a:srgbClr val="FFFF00"/>
                </a:solidFill>
              </a:rPr>
              <a:t>地址 </a:t>
            </a:r>
            <a:r>
              <a:rPr lang="en-US" altLang="zh-CN" b="1">
                <a:solidFill>
                  <a:srgbClr val="FFFF00"/>
                </a:solidFill>
              </a:rPr>
              <a:t>+ </a:t>
            </a:r>
            <a:r>
              <a:rPr lang="zh-CN" altLang="en-US" b="1">
                <a:solidFill>
                  <a:srgbClr val="FFFF00"/>
                </a:solidFill>
              </a:rPr>
              <a:t>数值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51944C-5383-4292-A9E0-7C009A84633D}"/>
              </a:ext>
            </a:extLst>
          </p:cNvPr>
          <p:cNvSpPr/>
          <p:nvPr/>
        </p:nvSpPr>
        <p:spPr>
          <a:xfrm>
            <a:off x="547201" y="2435010"/>
            <a:ext cx="4817279" cy="6863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/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    {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/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/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/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zh-CN" sz="2000" b="0">
              <a:latin typeface="Consolas" panose="020B0609020204030204" pitchFamily="49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510F050-4BC2-43D3-95B9-68C50DA08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578062"/>
              </p:ext>
            </p:extLst>
          </p:nvPr>
        </p:nvGraphicFramePr>
        <p:xfrm>
          <a:off x="5697105" y="6033767"/>
          <a:ext cx="6740314" cy="3264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0273">
                  <a:extLst>
                    <a:ext uri="{9D8B030D-6E8A-4147-A177-3AD203B41FA5}">
                      <a16:colId xmlns:a16="http://schemas.microsoft.com/office/drawing/2014/main" val="2044872826"/>
                    </a:ext>
                  </a:extLst>
                </a:gridCol>
                <a:gridCol w="2504364">
                  <a:extLst>
                    <a:ext uri="{9D8B030D-6E8A-4147-A177-3AD203B41FA5}">
                      <a16:colId xmlns:a16="http://schemas.microsoft.com/office/drawing/2014/main" val="1056727927"/>
                    </a:ext>
                  </a:extLst>
                </a:gridCol>
                <a:gridCol w="2535677">
                  <a:extLst>
                    <a:ext uri="{9D8B030D-6E8A-4147-A177-3AD203B41FA5}">
                      <a16:colId xmlns:a16="http://schemas.microsoft.com/office/drawing/2014/main" val="509003049"/>
                    </a:ext>
                  </a:extLst>
                </a:gridCol>
              </a:tblGrid>
              <a:tr h="544110"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Consolas" panose="020B0609020204030204" pitchFamily="49" charset="0"/>
                        </a:rPr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Consolas" panose="020B0609020204030204" pitchFamily="49" charset="0"/>
                        </a:rPr>
                        <a:t>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Consolas" panose="020B0609020204030204" pitchFamily="49" charset="0"/>
                        </a:rPr>
                        <a:t>数值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716158"/>
                  </a:ext>
                </a:extLst>
              </a:tr>
              <a:tr h="54411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nn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0X61FDF0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nsolas" panose="020B0609020204030204" pitchFamily="49" charset="0"/>
                        </a:rPr>
                        <a:t>8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9910"/>
                  </a:ext>
                </a:extLst>
              </a:tr>
              <a:tr h="54411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p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0X61FDC8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0X754000</a:t>
                      </a:r>
                      <a:endParaRPr lang="zh-CN" altLang="en-US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993769"/>
                  </a:ext>
                </a:extLst>
              </a:tr>
              <a:tr h="54411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q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0X61FDD8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0X754000</a:t>
                      </a:r>
                      <a:endParaRPr lang="zh-CN" altLang="en-US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459675"/>
                  </a:ext>
                </a:extLst>
              </a:tr>
              <a:tr h="54411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head</a:t>
                      </a:r>
                      <a:endParaRPr lang="zh-CN" altLang="en-US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0X407030</a:t>
                      </a:r>
                      <a:endParaRPr lang="zh-CN" altLang="en-US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0X751E60</a:t>
                      </a:r>
                      <a:endParaRPr lang="zh-CN" altLang="en-US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662263"/>
                  </a:ext>
                </a:extLst>
              </a:tr>
              <a:tr h="54411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tail</a:t>
                      </a:r>
                      <a:endParaRPr lang="zh-CN" altLang="en-US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0X407038</a:t>
                      </a:r>
                      <a:endParaRPr lang="zh-CN" altLang="en-US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0X754000</a:t>
                      </a:r>
                      <a:endParaRPr lang="zh-CN" altLang="en-US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53956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7D80086D-EEB3-413A-87B6-9099EEDC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088" y="2454720"/>
            <a:ext cx="3382174" cy="3467309"/>
          </a:xfrm>
          <a:prstGeom prst="rect">
            <a:avLst/>
          </a:prstGeom>
        </p:spPr>
      </p:pic>
      <p:sp>
        <p:nvSpPr>
          <p:cNvPr id="8" name="幻灯片编号">
            <a:extLst>
              <a:ext uri="{FF2B5EF4-FFF2-40B4-BE49-F238E27FC236}">
                <a16:creationId xmlns:a16="http://schemas.microsoft.com/office/drawing/2014/main" id="{045ADB89-0DC2-40F1-8DCC-9A5FF56824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8478" y="9215867"/>
            <a:ext cx="281968" cy="431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9508C3-7093-499C-9F73-5C45AC925060}"/>
              </a:ext>
            </a:extLst>
          </p:cNvPr>
          <p:cNvSpPr txBox="1"/>
          <p:nvPr/>
        </p:nvSpPr>
        <p:spPr>
          <a:xfrm>
            <a:off x="9229125" y="3386959"/>
            <a:ext cx="3358140" cy="7181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“名称”是给人阅读的，在机器内部只有“地址”和“数值”</a:t>
            </a:r>
          </a:p>
        </p:txBody>
      </p:sp>
      <p:sp>
        <p:nvSpPr>
          <p:cNvPr id="6" name="标注: 线形(带强调线) 5">
            <a:extLst>
              <a:ext uri="{FF2B5EF4-FFF2-40B4-BE49-F238E27FC236}">
                <a16:creationId xmlns:a16="http://schemas.microsoft.com/office/drawing/2014/main" id="{3C24EDF2-DA6C-4A56-B58B-D0FF70F69101}"/>
              </a:ext>
            </a:extLst>
          </p:cNvPr>
          <p:cNvSpPr/>
          <p:nvPr/>
        </p:nvSpPr>
        <p:spPr>
          <a:xfrm>
            <a:off x="9701524" y="4801779"/>
            <a:ext cx="2657061" cy="646331"/>
          </a:xfrm>
          <a:prstGeom prst="accentCallout1">
            <a:avLst>
              <a:gd name="adj1" fmla="val 53834"/>
              <a:gd name="adj2" fmla="val 982"/>
              <a:gd name="adj3" fmla="val -108940"/>
              <a:gd name="adj4" fmla="val -75989"/>
            </a:avLst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txBody>
          <a:bodyPr wrap="square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在</a:t>
            </a:r>
            <a:r>
              <a:rPr lang="en-US" altLang="zh-CN" sz="1800">
                <a:solidFill>
                  <a:srgbClr val="00B050"/>
                </a:solidFill>
              </a:rPr>
              <a:t>WATCH</a:t>
            </a:r>
            <a:r>
              <a:rPr lang="zh-CN" altLang="en-US" sz="1800">
                <a:solidFill>
                  <a:srgbClr val="00B050"/>
                </a:solidFill>
              </a:rPr>
              <a:t>中，用</a:t>
            </a:r>
            <a:r>
              <a:rPr lang="en-US" altLang="zh-CN" sz="1800">
                <a:solidFill>
                  <a:srgbClr val="00B050"/>
                </a:solidFill>
              </a:rPr>
              <a:t>&amp;var</a:t>
            </a:r>
            <a:r>
              <a:rPr lang="zh-CN" altLang="en-US" sz="1800">
                <a:solidFill>
                  <a:srgbClr val="00B050"/>
                </a:solidFill>
              </a:rPr>
              <a:t>形式查看变量地址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1A67AB8-7C4C-F0D4-2A8E-F5983654445B}"/>
              </a:ext>
            </a:extLst>
          </p:cNvPr>
          <p:cNvSpPr/>
          <p:nvPr/>
        </p:nvSpPr>
        <p:spPr>
          <a:xfrm>
            <a:off x="8793319" y="5299655"/>
            <a:ext cx="476518" cy="60266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70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9DFBC-1B94-44E1-AF8D-0ADA19F293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/>
              <a:t>内存：代码区、数据区、堆区、栈区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510F050-4BC2-43D3-95B9-68C50DA08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52957"/>
              </p:ext>
            </p:extLst>
          </p:nvPr>
        </p:nvGraphicFramePr>
        <p:xfrm>
          <a:off x="547201" y="2462807"/>
          <a:ext cx="6740314" cy="3264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9145">
                  <a:extLst>
                    <a:ext uri="{9D8B030D-6E8A-4147-A177-3AD203B41FA5}">
                      <a16:colId xmlns:a16="http://schemas.microsoft.com/office/drawing/2014/main" val="2044872826"/>
                    </a:ext>
                  </a:extLst>
                </a:gridCol>
                <a:gridCol w="2647666">
                  <a:extLst>
                    <a:ext uri="{9D8B030D-6E8A-4147-A177-3AD203B41FA5}">
                      <a16:colId xmlns:a16="http://schemas.microsoft.com/office/drawing/2014/main" val="1056727927"/>
                    </a:ext>
                  </a:extLst>
                </a:gridCol>
                <a:gridCol w="2483503">
                  <a:extLst>
                    <a:ext uri="{9D8B030D-6E8A-4147-A177-3AD203B41FA5}">
                      <a16:colId xmlns:a16="http://schemas.microsoft.com/office/drawing/2014/main" val="509003049"/>
                    </a:ext>
                  </a:extLst>
                </a:gridCol>
              </a:tblGrid>
              <a:tr h="544110"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Consolas" panose="020B0609020204030204" pitchFamily="49" charset="0"/>
                        </a:rPr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Consolas" panose="020B0609020204030204" pitchFamily="49" charset="0"/>
                        </a:rPr>
                        <a:t>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latin typeface="Consolas" panose="020B0609020204030204" pitchFamily="49" charset="0"/>
                        </a:rPr>
                        <a:t>数值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716158"/>
                  </a:ext>
                </a:extLst>
              </a:tr>
              <a:tr h="54411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nn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0X61FDF0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nsolas" panose="020B0609020204030204" pitchFamily="49" charset="0"/>
                        </a:rPr>
                        <a:t>8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59910"/>
                  </a:ext>
                </a:extLst>
              </a:tr>
              <a:tr h="54411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p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0X61FDC8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0X754000</a:t>
                      </a:r>
                      <a:endParaRPr lang="zh-CN" altLang="en-US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993769"/>
                  </a:ext>
                </a:extLst>
              </a:tr>
              <a:tr h="54411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q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0X61FDD8</a:t>
                      </a:r>
                      <a:endParaRPr lang="zh-CN" altLang="en-US">
                        <a:solidFill>
                          <a:srgbClr val="7030A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0X754000</a:t>
                      </a:r>
                      <a:endParaRPr lang="zh-CN" altLang="en-US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459675"/>
                  </a:ext>
                </a:extLst>
              </a:tr>
              <a:tr h="54411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head</a:t>
                      </a:r>
                      <a:endParaRPr lang="zh-CN" altLang="en-US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0X407030</a:t>
                      </a:r>
                      <a:endParaRPr lang="zh-CN" altLang="en-US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0X751E60</a:t>
                      </a:r>
                      <a:endParaRPr lang="zh-CN" altLang="en-US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662263"/>
                  </a:ext>
                </a:extLst>
              </a:tr>
              <a:tr h="54411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tail</a:t>
                      </a:r>
                      <a:endParaRPr lang="zh-CN" altLang="en-US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0X407038</a:t>
                      </a:r>
                      <a:endParaRPr lang="zh-CN" altLang="en-US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00B050"/>
                          </a:solidFill>
                          <a:latin typeface="Consolas" panose="020B0609020204030204" pitchFamily="49" charset="0"/>
                        </a:rPr>
                        <a:t>0X754000</a:t>
                      </a:r>
                      <a:endParaRPr lang="zh-CN" altLang="en-US">
                        <a:solidFill>
                          <a:srgbClr val="00B05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53956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5B2618E-DBDC-4E17-B2E4-41C2A2F83EC3}"/>
              </a:ext>
            </a:extLst>
          </p:cNvPr>
          <p:cNvSpPr txBox="1"/>
          <p:nvPr/>
        </p:nvSpPr>
        <p:spPr>
          <a:xfrm>
            <a:off x="478621" y="6057398"/>
            <a:ext cx="10791359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nn, p, q</a:t>
            </a:r>
            <a:r>
              <a:rPr lang="zh-CN" altLang="en-US" sz="2800"/>
              <a:t> 是局部变量，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head, tail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是全局变量，它们所在的内存区域并不相同。动态分配的内存，则跟上述变量所在内存都有区别！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80086D-EEB3-413A-87B6-9099EEDC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581" y="2457146"/>
            <a:ext cx="3236300" cy="33177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A7E292-8369-4687-9C82-C30A8FE59DBA}"/>
              </a:ext>
            </a:extLst>
          </p:cNvPr>
          <p:cNvSpPr/>
          <p:nvPr/>
        </p:nvSpPr>
        <p:spPr>
          <a:xfrm>
            <a:off x="547201" y="7793905"/>
            <a:ext cx="10791359" cy="9829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34B1C1-84A8-406C-931E-C08506667D03}"/>
              </a:ext>
            </a:extLst>
          </p:cNvPr>
          <p:cNvSpPr txBox="1"/>
          <p:nvPr/>
        </p:nvSpPr>
        <p:spPr>
          <a:xfrm>
            <a:off x="478621" y="8939186"/>
            <a:ext cx="10259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低地址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7113AE-D6A1-450D-AAF0-DE2FB9B59A0C}"/>
              </a:ext>
            </a:extLst>
          </p:cNvPr>
          <p:cNvSpPr txBox="1"/>
          <p:nvPr/>
        </p:nvSpPr>
        <p:spPr>
          <a:xfrm>
            <a:off x="10312638" y="8939186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高地址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E1B1B5-FD1E-4794-990C-116934D26D2D}"/>
              </a:ext>
            </a:extLst>
          </p:cNvPr>
          <p:cNvSpPr/>
          <p:nvPr/>
        </p:nvSpPr>
        <p:spPr>
          <a:xfrm>
            <a:off x="1592580" y="7793905"/>
            <a:ext cx="1744980" cy="982980"/>
          </a:xfrm>
          <a:prstGeom prst="rect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F3D24F-6060-4F9B-A275-7DC5DF1C2528}"/>
              </a:ext>
            </a:extLst>
          </p:cNvPr>
          <p:cNvSpPr txBox="1"/>
          <p:nvPr/>
        </p:nvSpPr>
        <p:spPr>
          <a:xfrm>
            <a:off x="1952109" y="8941877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代码区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90A5E5-5041-404D-93AB-7B574A99EB09}"/>
              </a:ext>
            </a:extLst>
          </p:cNvPr>
          <p:cNvSpPr/>
          <p:nvPr/>
        </p:nvSpPr>
        <p:spPr>
          <a:xfrm>
            <a:off x="3510449" y="7797823"/>
            <a:ext cx="1744980" cy="9829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E4B6C8-69F6-45C7-B93C-AD6700730441}"/>
              </a:ext>
            </a:extLst>
          </p:cNvPr>
          <p:cNvSpPr txBox="1"/>
          <p:nvPr/>
        </p:nvSpPr>
        <p:spPr>
          <a:xfrm>
            <a:off x="3869977" y="8939186"/>
            <a:ext cx="10259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数据区</a:t>
            </a:r>
          </a:p>
        </p:txBody>
      </p: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CD6F3EBD-B0D7-4E0C-A043-AC11C68B042F}"/>
              </a:ext>
            </a:extLst>
          </p:cNvPr>
          <p:cNvSpPr/>
          <p:nvPr/>
        </p:nvSpPr>
        <p:spPr>
          <a:xfrm>
            <a:off x="5453295" y="7790203"/>
            <a:ext cx="1934792" cy="982980"/>
          </a:xfrm>
          <a:prstGeom prst="homePlate">
            <a:avLst>
              <a:gd name="adj" fmla="val 44978"/>
            </a:avLst>
          </a:prstGeom>
          <a:solidFill>
            <a:srgbClr val="00B050"/>
          </a:solidFill>
          <a:ln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20FAA2-6DEB-40AD-9895-0D56CDC1492E}"/>
              </a:ext>
            </a:extLst>
          </p:cNvPr>
          <p:cNvSpPr txBox="1"/>
          <p:nvPr/>
        </p:nvSpPr>
        <p:spPr>
          <a:xfrm>
            <a:off x="6020052" y="8939186"/>
            <a:ext cx="7181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堆区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42D0586A-4BCE-4FF4-A687-572AA37B2F20}"/>
              </a:ext>
            </a:extLst>
          </p:cNvPr>
          <p:cNvSpPr/>
          <p:nvPr/>
        </p:nvSpPr>
        <p:spPr>
          <a:xfrm rot="10800000">
            <a:off x="8494860" y="7803239"/>
            <a:ext cx="1888218" cy="990816"/>
          </a:xfrm>
          <a:prstGeom prst="homePlate">
            <a:avLst>
              <a:gd name="adj" fmla="val 42956"/>
            </a:avLst>
          </a:prstGeom>
          <a:solidFill>
            <a:srgbClr val="7030A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6A24E0-D96C-4720-A432-B2C836CB20D8}"/>
              </a:ext>
            </a:extLst>
          </p:cNvPr>
          <p:cNvSpPr txBox="1"/>
          <p:nvPr/>
        </p:nvSpPr>
        <p:spPr>
          <a:xfrm>
            <a:off x="9167113" y="8939186"/>
            <a:ext cx="71814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栈区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576F4D55-2A40-47FF-A7D0-18B4FDD49C00}"/>
              </a:ext>
            </a:extLst>
          </p:cNvPr>
          <p:cNvSpPr/>
          <p:nvPr/>
        </p:nvSpPr>
        <p:spPr>
          <a:xfrm>
            <a:off x="6020052" y="8183880"/>
            <a:ext cx="807468" cy="259080"/>
          </a:xfrm>
          <a:prstGeom prst="rightArrow">
            <a:avLst>
              <a:gd name="adj1" fmla="val 50000"/>
              <a:gd name="adj2" fmla="val 941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E2A597E8-75E0-47E6-8168-72C067D27180}"/>
              </a:ext>
            </a:extLst>
          </p:cNvPr>
          <p:cNvSpPr/>
          <p:nvPr/>
        </p:nvSpPr>
        <p:spPr>
          <a:xfrm rot="10800000">
            <a:off x="9122452" y="8183880"/>
            <a:ext cx="807468" cy="259080"/>
          </a:xfrm>
          <a:prstGeom prst="rightArrow">
            <a:avLst>
              <a:gd name="adj1" fmla="val 50000"/>
              <a:gd name="adj2" fmla="val 941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幻灯片编号">
            <a:extLst>
              <a:ext uri="{FF2B5EF4-FFF2-40B4-BE49-F238E27FC236}">
                <a16:creationId xmlns:a16="http://schemas.microsoft.com/office/drawing/2014/main" id="{2065F159-6A2C-45EC-89B8-FB6B5A6306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478478" y="9215867"/>
            <a:ext cx="281968" cy="431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692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478478" y="9215867"/>
            <a:ext cx="281968" cy="431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44" name="考核要求"/>
          <p:cNvSpPr txBox="1">
            <a:spLocks noGrp="1"/>
          </p:cNvSpPr>
          <p:nvPr>
            <p:ph type="title" idx="4294967295"/>
          </p:nvPr>
        </p:nvSpPr>
        <p:spPr>
          <a:xfrm>
            <a:off x="1192106" y="3831448"/>
            <a:ext cx="10620588" cy="209070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effectLst>
            <a:outerShdw blurRad="266700" dir="5400000" rotWithShape="0">
              <a:srgbClr val="000000"/>
            </a:outerShdw>
          </a:effectLst>
        </p:spPr>
        <p:txBody>
          <a:bodyPr lIns="65022" tIns="65022" rIns="65022" bIns="65022"/>
          <a:lstStyle/>
          <a:p>
            <a:pPr>
              <a:defRPr sz="60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r>
              <a:t>第</a:t>
            </a:r>
            <a:r>
              <a:rPr lang="en-US"/>
              <a:t>8</a:t>
            </a:r>
            <a:r>
              <a:t>讲 </a:t>
            </a:r>
            <a:r>
              <a:rPr>
                <a:solidFill>
                  <a:srgbClr val="FFFFFF"/>
                </a:solidFill>
              </a:rPr>
              <a:t>减治</a:t>
            </a:r>
            <a:r>
              <a:t>思想与递归算法</a:t>
            </a:r>
          </a:p>
        </p:txBody>
      </p:sp>
      <p:sp>
        <p:nvSpPr>
          <p:cNvPr id="45" name="递归，其实是数学归纳法证明的逆过程"/>
          <p:cNvSpPr txBox="1"/>
          <p:nvPr/>
        </p:nvSpPr>
        <p:spPr>
          <a:xfrm>
            <a:off x="2863657" y="6483088"/>
            <a:ext cx="8933594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457200">
              <a:lnSpc>
                <a:spcPct val="117999"/>
              </a:lnSpc>
              <a:defRPr sz="1800" b="0">
                <a:solidFill>
                  <a:srgbClr val="5E5E5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递归，其实是数学归纳法证明的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逆过程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50" name="小故事"/>
          <p:cNvSpPr>
            <a:spLocks noGrp="1"/>
          </p:cNvSpPr>
          <p:nvPr>
            <p:ph type="title"/>
          </p:nvPr>
        </p:nvSpPr>
        <p:spPr>
          <a:xfrm>
            <a:off x="547201" y="354125"/>
            <a:ext cx="5560705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一则关于“递归”的</a:t>
            </a:r>
            <a:r>
              <a:t>小故事</a:t>
            </a:r>
          </a:p>
        </p:txBody>
      </p:sp>
      <p:sp>
        <p:nvSpPr>
          <p:cNvPr id="51" name="文本框 2"/>
          <p:cNvSpPr txBox="1"/>
          <p:nvPr/>
        </p:nvSpPr>
        <p:spPr>
          <a:xfrm>
            <a:off x="741245" y="2643916"/>
            <a:ext cx="11814368" cy="6098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algn="just" defTabSz="1300480">
              <a:lnSpc>
                <a:spcPct val="140000"/>
              </a:lnSpc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2800" b="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曾经有一位非常聪明、但几乎没有编程背景的博士生，向我请教怎样编写某个函数。我很快说道，</a:t>
            </a:r>
            <a:r>
              <a:rPr sz="2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sz="2800" b="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你不用告诉我你打算用这个函数做什么</a:t>
            </a:r>
            <a:r>
              <a:rPr sz="2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，就用递归。</a:t>
            </a:r>
            <a:r>
              <a:rPr sz="2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sz="2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他很吃惊地问我什么是递归。我建议他去看看著名的汉诺塔问题。果然，第二天他回来说自己已经用</a:t>
            </a:r>
            <a:r>
              <a:rPr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仅仅几行代码就解决了问题，用的就是递归</a:t>
            </a:r>
            <a:r>
              <a:rPr sz="2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。</a:t>
            </a:r>
          </a:p>
          <a:p>
            <a:pPr algn="l" defTabSz="1300480">
              <a:lnSpc>
                <a:spcPct val="140000"/>
              </a:lnSpc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......</a:t>
            </a:r>
          </a:p>
          <a:p>
            <a:pPr algn="l" defTabSz="1300480">
              <a:lnSpc>
                <a:spcPct val="140000"/>
              </a:lnSpc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28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递归相当抽象。</a:t>
            </a:r>
            <a:r>
              <a:rPr sz="2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我知道对于一位数学专业的优秀研究生来说，运用递归可以说是如鱼得水，因为</a:t>
            </a:r>
            <a:r>
              <a:rPr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递归其实是数学归纳法证明的逆过程</a:t>
            </a:r>
            <a:r>
              <a:rPr sz="2800" b="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。</a:t>
            </a:r>
          </a:p>
          <a:p>
            <a:pPr algn="l" defTabSz="1300480">
              <a:lnSpc>
                <a:spcPct val="140000"/>
              </a:lnSpc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800" b="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  <a:sym typeface="黑体"/>
            </a:endParaRPr>
          </a:p>
          <a:p>
            <a:pPr algn="r" defTabSz="1300480">
              <a:lnSpc>
                <a:spcPct val="140000"/>
              </a:lnSpc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800" dirty="0">
                <a:solidFill>
                  <a:schemeClr val="accent1">
                    <a:hueOff val="114395"/>
                    <a:lumOff val="-24975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Norman </a:t>
            </a:r>
            <a:r>
              <a:rPr sz="2800" dirty="0" err="1">
                <a:solidFill>
                  <a:schemeClr val="accent1">
                    <a:hueOff val="114395"/>
                    <a:lumOff val="-24975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Matloff</a:t>
            </a:r>
            <a:r>
              <a:rPr sz="2800" b="0" dirty="0">
                <a:solidFill>
                  <a:schemeClr val="accent1">
                    <a:hueOff val="114395"/>
                    <a:lumOff val="-24975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 （</a:t>
            </a:r>
            <a:r>
              <a:rPr sz="2800" b="0" dirty="0" err="1">
                <a:solidFill>
                  <a:schemeClr val="accent1">
                    <a:hueOff val="114395"/>
                    <a:lumOff val="-24975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著名计算机科学家兼统计学家</a:t>
            </a:r>
            <a:r>
              <a:rPr sz="2800" b="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）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54" name="递归算法的重要性"/>
          <p:cNvSpPr>
            <a:spLocks noGrp="1"/>
          </p:cNvSpPr>
          <p:nvPr>
            <p:ph type="title"/>
          </p:nvPr>
        </p:nvSpPr>
        <p:spPr>
          <a:xfrm>
            <a:off x="547201" y="354125"/>
            <a:ext cx="4389130" cy="1152045"/>
          </a:xfrm>
          <a:prstGeom prst="rect">
            <a:avLst/>
          </a:prstGeom>
        </p:spPr>
        <p:txBody>
          <a:bodyPr/>
          <a:lstStyle/>
          <a:p>
            <a:r>
              <a:t>递归算法的重要性</a:t>
            </a:r>
          </a:p>
        </p:txBody>
      </p:sp>
      <p:sp>
        <p:nvSpPr>
          <p:cNvPr id="55" name="Text Box 2"/>
          <p:cNvSpPr txBox="1"/>
          <p:nvPr/>
        </p:nvSpPr>
        <p:spPr>
          <a:xfrm>
            <a:off x="691452" y="2953083"/>
            <a:ext cx="11621895" cy="5214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indent="804863" algn="l" defTabSz="1300480">
              <a:lnSpc>
                <a:spcPct val="150000"/>
              </a:lnSpc>
              <a:defRPr sz="3800" b="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3200"/>
              <a:t>虽然递归算法</a:t>
            </a:r>
            <a:r>
              <a:rPr sz="3200">
                <a:solidFill>
                  <a:srgbClr val="00B050"/>
                </a:solidFill>
              </a:rPr>
              <a:t>不涉及高深数学知识</a:t>
            </a:r>
            <a:r>
              <a:rPr sz="3200"/>
              <a:t>，但递归算法在可计算性理论中却占有重要地位。</a:t>
            </a:r>
            <a:endParaRPr lang="en-US" sz="3200"/>
          </a:p>
          <a:p>
            <a:pPr indent="804863" algn="l" defTabSz="1300480">
              <a:lnSpc>
                <a:spcPct val="150000"/>
              </a:lnSpc>
              <a:defRPr sz="3800" b="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3200"/>
              <a:t>递归思想是算法设计的有力工具，对于拓展初学者的编程思路非常有用。</a:t>
            </a:r>
            <a:endParaRPr lang="en-US" sz="3200"/>
          </a:p>
          <a:p>
            <a:pPr indent="804863" algn="l" defTabSz="1300480">
              <a:lnSpc>
                <a:spcPct val="150000"/>
              </a:lnSpc>
              <a:defRPr sz="3800" b="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3200"/>
              <a:t>递归概念十分重要，它</a:t>
            </a:r>
            <a:r>
              <a:rPr lang="zh-CN" altLang="en-US" sz="3200"/>
              <a:t>是</a:t>
            </a:r>
            <a:r>
              <a:rPr sz="3200">
                <a:solidFill>
                  <a:srgbClr val="FF0000"/>
                </a:solidFill>
              </a:rPr>
              <a:t>以函数概念为基础</a:t>
            </a:r>
            <a:r>
              <a:rPr lang="zh-CN" altLang="en-US" sz="3200"/>
              <a:t>的</a:t>
            </a:r>
            <a:r>
              <a:rPr sz="3200"/>
              <a:t>，</a:t>
            </a:r>
            <a:r>
              <a:rPr lang="zh-CN" altLang="en-US" sz="3200"/>
              <a:t>同时</a:t>
            </a:r>
            <a:r>
              <a:rPr sz="3200"/>
              <a:t>涉及</a:t>
            </a:r>
            <a:r>
              <a:rPr lang="zh-CN" altLang="en-US" sz="3200"/>
              <a:t>到了</a:t>
            </a:r>
            <a:r>
              <a:rPr sz="3200">
                <a:solidFill>
                  <a:srgbClr val="FF0000"/>
                </a:solidFill>
              </a:rPr>
              <a:t>编译器对函数及其调用过程的</a:t>
            </a:r>
            <a:r>
              <a:rPr lang="zh-CN" altLang="en-US" sz="3200">
                <a:solidFill>
                  <a:srgbClr val="FF0000"/>
                </a:solidFill>
              </a:rPr>
              <a:t>实现</a:t>
            </a:r>
            <a:r>
              <a:rPr sz="3200"/>
              <a:t>原理</a:t>
            </a:r>
            <a:r>
              <a:rPr lang="zh-CN" altLang="en-US" sz="3200"/>
              <a:t>。因此，在递归的学习方法上，</a:t>
            </a:r>
            <a:r>
              <a:rPr sz="3200"/>
              <a:t>了解这些知识，有助于理解递归算法设计与实现。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329" name="思考题"/>
          <p:cNvSpPr>
            <a:spLocks noGrp="1"/>
          </p:cNvSpPr>
          <p:nvPr>
            <p:ph type="title"/>
          </p:nvPr>
        </p:nvSpPr>
        <p:spPr>
          <a:xfrm>
            <a:off x="547201" y="354125"/>
            <a:ext cx="8461571" cy="115204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  <p:txBody>
          <a:bodyPr lIns="65022" tIns="65022" rIns="65022" bIns="65022" anchor="ctr">
            <a:noAutofit/>
          </a:bodyPr>
          <a:lstStyle/>
          <a:p>
            <a:r>
              <a:rPr lang="zh-CN" altLang="en-US"/>
              <a:t>不仅拓展编程思路，也能增加理解能力</a:t>
            </a:r>
            <a:endParaRPr/>
          </a:p>
        </p:txBody>
      </p:sp>
      <p:pic>
        <p:nvPicPr>
          <p:cNvPr id="331" name="Picture 3" descr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138553" y="2557617"/>
            <a:ext cx="4279362" cy="2877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icture 4" descr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138553" y="6231913"/>
            <a:ext cx="4277623" cy="28778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2946CBB-546E-479A-80E5-C99004DE7415}"/>
              </a:ext>
            </a:extLst>
          </p:cNvPr>
          <p:cNvSpPr/>
          <p:nvPr/>
        </p:nvSpPr>
        <p:spPr>
          <a:xfrm>
            <a:off x="586885" y="6640102"/>
            <a:ext cx="7056271" cy="253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/>
              <a:t>Inception</a:t>
            </a:r>
            <a:r>
              <a:rPr lang="zh-CN" altLang="en-US" sz="1800"/>
              <a:t>（中文译名</a:t>
            </a:r>
            <a:r>
              <a:rPr lang="en-US" altLang="zh-CN" sz="1800"/>
              <a:t>《</a:t>
            </a:r>
            <a:r>
              <a:rPr lang="zh-CN" altLang="en-US" sz="1800"/>
              <a:t>盗梦空间</a:t>
            </a:r>
            <a:r>
              <a:rPr lang="en-US" altLang="zh-CN" sz="1800"/>
              <a:t>》</a:t>
            </a:r>
            <a:r>
              <a:rPr lang="zh-CN" altLang="en-US" sz="1800"/>
              <a:t>）是由克里斯托弗</a:t>
            </a:r>
            <a:r>
              <a:rPr lang="en-US" altLang="zh-CN" sz="1800"/>
              <a:t>·</a:t>
            </a:r>
            <a:r>
              <a:rPr lang="zh-CN" altLang="en-US" sz="1800"/>
              <a:t>诺兰执导，莱昂纳多</a:t>
            </a:r>
            <a:r>
              <a:rPr lang="en-US" altLang="zh-CN" sz="1800"/>
              <a:t>·</a:t>
            </a:r>
            <a:r>
              <a:rPr lang="zh-CN" altLang="en-US" sz="1800"/>
              <a:t>迪卡普里奥，玛丽昂</a:t>
            </a:r>
            <a:r>
              <a:rPr lang="en-US" altLang="zh-CN" sz="1800"/>
              <a:t>·</a:t>
            </a:r>
            <a:r>
              <a:rPr lang="zh-CN" altLang="en-US" sz="1800"/>
              <a:t>歌迪亚等主演的电影。</a:t>
            </a:r>
            <a:r>
              <a:rPr lang="zh-CN" altLang="en-US" sz="1800">
                <a:solidFill>
                  <a:srgbClr val="FF0000"/>
                </a:solidFill>
              </a:rPr>
              <a:t>影片剧情游走于梦境与现实之间，被定义为“发生在意识结构内的当代动作科幻片”。</a:t>
            </a:r>
            <a:r>
              <a:rPr lang="zh-CN" altLang="en-US" sz="1800"/>
              <a:t>影片讲述由莱昂纳多</a:t>
            </a:r>
            <a:r>
              <a:rPr lang="en-US" altLang="zh-CN" sz="1800"/>
              <a:t>·</a:t>
            </a:r>
            <a:r>
              <a:rPr lang="zh-CN" altLang="en-US" sz="1800"/>
              <a:t>迪卡普里奥扮演的造梦师，带领约瑟夫</a:t>
            </a:r>
            <a:r>
              <a:rPr lang="en-US" altLang="zh-CN" sz="1800"/>
              <a:t>·</a:t>
            </a:r>
            <a:r>
              <a:rPr lang="zh-CN" altLang="en-US" sz="1800"/>
              <a:t>高登</a:t>
            </a:r>
            <a:r>
              <a:rPr lang="en-US" altLang="zh-CN" sz="1800"/>
              <a:t>-</a:t>
            </a:r>
            <a:r>
              <a:rPr lang="zh-CN" altLang="en-US" sz="1800"/>
              <a:t>莱维特、艾伦</a:t>
            </a:r>
            <a:r>
              <a:rPr lang="en-US" altLang="zh-CN" sz="1800"/>
              <a:t>·</a:t>
            </a:r>
            <a:r>
              <a:rPr lang="zh-CN" altLang="en-US" sz="1800"/>
              <a:t>佩吉扮演的特工团队，进入他人梦境，从他人潜意识中盗取机密，并重塑他人梦境的故事。影片</a:t>
            </a:r>
            <a:r>
              <a:rPr lang="en-US" altLang="zh-CN" sz="1800"/>
              <a:t>2010</a:t>
            </a:r>
            <a:r>
              <a:rPr lang="zh-CN" altLang="en-US" sz="1800"/>
              <a:t>年上映。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6924D3-E619-4B08-B347-B1A88C9DC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5" y="2557617"/>
            <a:ext cx="7056271" cy="39691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A02D3A-08B4-9252-8E2B-B87956525D79}"/>
              </a:ext>
            </a:extLst>
          </p:cNvPr>
          <p:cNvSpPr txBox="1"/>
          <p:nvPr/>
        </p:nvSpPr>
        <p:spPr>
          <a:xfrm>
            <a:off x="11123901" y="643824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举例说明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58" name="【任务8.1】编程求整数n的阶乘n!"/>
          <p:cNvSpPr>
            <a:spLocks noGrp="1"/>
          </p:cNvSpPr>
          <p:nvPr>
            <p:ph type="title"/>
          </p:nvPr>
        </p:nvSpPr>
        <p:spPr>
          <a:xfrm>
            <a:off x="547201" y="354125"/>
            <a:ext cx="7034699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 altLang="zh-CN"/>
              <a:t>8</a:t>
            </a:r>
            <a:r>
              <a:t>.1】编程求整数n的阶乘n!</a:t>
            </a:r>
          </a:p>
        </p:txBody>
      </p:sp>
      <p:sp>
        <p:nvSpPr>
          <p:cNvPr id="59" name="/// 按展开式通过循环累积求解正整数的阶乘…"/>
          <p:cNvSpPr txBox="1"/>
          <p:nvPr/>
        </p:nvSpPr>
        <p:spPr>
          <a:xfrm>
            <a:off x="1880704" y="3340580"/>
            <a:ext cx="9243392" cy="5664227"/>
          </a:xfrm>
          <a:prstGeom prst="rect">
            <a:avLst/>
          </a:prstGeom>
          <a:ln w="12700">
            <a:solidFill>
              <a:schemeClr val="accent1"/>
            </a:solidFill>
            <a:prstDash val="dash"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normAutofit fontScale="92500" lnSpcReduction="20000"/>
          </a:bodyPr>
          <a:lstStyle/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/// 按展开式通过</a:t>
            </a:r>
            <a:r>
              <a:rPr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</a:rPr>
              <a:t>循环</a:t>
            </a:r>
            <a:r>
              <a:rPr>
                <a:latin typeface="Consolas" panose="020B0609020204030204" pitchFamily="49" charset="0"/>
              </a:rPr>
              <a:t>累积求解正整数的阶乘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8492A"/>
                </a:solidFill>
                <a:latin typeface="Consolas" panose="020B0609020204030204" pitchFamily="49" charset="0"/>
              </a:rPr>
              <a:t>#include </a:t>
            </a:r>
            <a:r>
              <a:rPr>
                <a:latin typeface="Consolas" panose="020B060902020403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703DAA"/>
                </a:solidFill>
                <a:latin typeface="Consolas" panose="020B0609020204030204" pitchFamily="49" charset="0"/>
              </a:rPr>
              <a:t>std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fact(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n)</a:t>
            </a:r>
            <a:r>
              <a:rPr>
                <a:latin typeface="Consolas" panose="020B0609020204030204" pitchFamily="49" charset="0"/>
                <a:ea typeface="Helvetica"/>
                <a:cs typeface="Helvetica"/>
                <a:sym typeface="Helvetica"/>
              </a:rPr>
              <a:t> </a:t>
            </a:r>
            <a:r>
              <a:rPr>
                <a:latin typeface="Consolas" panose="020B0609020204030204" pitchFamily="49" charset="0"/>
              </a:rPr>
              <a:t>{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m = </a:t>
            </a:r>
            <a:r>
              <a:rPr lang="en-US"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i=</a:t>
            </a:r>
            <a:r>
              <a:rPr lang="en-US"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>
                <a:latin typeface="Consolas" panose="020B0609020204030204" pitchFamily="49" charset="0"/>
              </a:rPr>
              <a:t>; i</a:t>
            </a:r>
            <a:r>
              <a:rPr lang="en-US">
                <a:latin typeface="Consolas" panose="020B0609020204030204" pitchFamily="49" charset="0"/>
              </a:rPr>
              <a:t>&lt;=n</a:t>
            </a:r>
            <a:r>
              <a:rPr>
                <a:latin typeface="Consolas" panose="020B0609020204030204" pitchFamily="49" charset="0"/>
              </a:rPr>
              <a:t>; i</a:t>
            </a:r>
            <a:r>
              <a:rPr lang="en-US">
                <a:latin typeface="Consolas" panose="020B0609020204030204" pitchFamily="49" charset="0"/>
              </a:rPr>
              <a:t>++</a:t>
            </a:r>
            <a:r>
              <a:rPr>
                <a:latin typeface="Consolas" panose="020B0609020204030204" pitchFamily="49" charset="0"/>
              </a:rPr>
              <a:t>) m = m * i;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latin typeface="Consolas" panose="020B060902020403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m;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}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main()</a:t>
            </a:r>
            <a:r>
              <a:rPr>
                <a:latin typeface="Consolas" panose="020B0609020204030204" pitchFamily="49" charset="0"/>
                <a:ea typeface="Helvetica"/>
                <a:cs typeface="Helvetica"/>
                <a:sym typeface="Helvetica"/>
              </a:rPr>
              <a:t> </a:t>
            </a:r>
            <a:r>
              <a:rPr>
                <a:latin typeface="Consolas" panose="020B0609020204030204" pitchFamily="49" charset="0"/>
              </a:rPr>
              <a:t>{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Consolas" panose="020B0609020204030204" pitchFamily="49" charset="0"/>
              </a:rPr>
              <a:t>cout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>
                <a:latin typeface="Consolas" panose="020B0609020204030204" pitchFamily="49" charset="0"/>
              </a:rPr>
              <a:t>"fact(3) = "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>
                <a:solidFill>
                  <a:srgbClr val="31595D"/>
                </a:solidFill>
                <a:latin typeface="Consolas" panose="020B0609020204030204" pitchFamily="49" charset="0"/>
              </a:rPr>
              <a:t>fact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3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>
                <a:solidFill>
                  <a:srgbClr val="3E1E81"/>
                </a:solidFill>
                <a:latin typeface="Consolas" panose="020B0609020204030204" pitchFamily="49" charset="0"/>
              </a:rPr>
              <a:t>endl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latin typeface="Consolas" panose="020B060902020403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}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C8896F-E667-14BC-7861-513A8F7C6791}"/>
              </a:ext>
            </a:extLst>
          </p:cNvPr>
          <p:cNvSpPr txBox="1"/>
          <p:nvPr/>
        </p:nvSpPr>
        <p:spPr>
          <a:xfrm>
            <a:off x="487566" y="2268435"/>
            <a:ext cx="1093580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阶乘的展开式：</a:t>
            </a: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n! = 1 * 2 * ... * (n-1) * n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5E99C4A-91D2-74DF-09B2-711A4F8489A6}"/>
              </a:ext>
            </a:extLst>
          </p:cNvPr>
          <p:cNvCxnSpPr/>
          <p:nvPr/>
        </p:nvCxnSpPr>
        <p:spPr>
          <a:xfrm>
            <a:off x="4505739" y="2863470"/>
            <a:ext cx="5161722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弧形 4">
            <a:extLst>
              <a:ext uri="{FF2B5EF4-FFF2-40B4-BE49-F238E27FC236}">
                <a16:creationId xmlns:a16="http://schemas.microsoft.com/office/drawing/2014/main" id="{DE6A6196-E71B-39D9-6B43-7E7755A0F258}"/>
              </a:ext>
            </a:extLst>
          </p:cNvPr>
          <p:cNvSpPr/>
          <p:nvPr/>
        </p:nvSpPr>
        <p:spPr>
          <a:xfrm rot="2922217">
            <a:off x="5965316" y="1755666"/>
            <a:ext cx="3752758" cy="5263688"/>
          </a:xfrm>
          <a:prstGeom prst="arc">
            <a:avLst>
              <a:gd name="adj1" fmla="val 16200000"/>
              <a:gd name="adj2" fmla="val 563089"/>
            </a:avLst>
          </a:prstGeom>
          <a:noFill/>
          <a:ln w="2540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62" name="【任务8.1】编程求整数n的阶乘n!"/>
          <p:cNvSpPr>
            <a:spLocks noGrp="1"/>
          </p:cNvSpPr>
          <p:nvPr>
            <p:ph type="title"/>
          </p:nvPr>
        </p:nvSpPr>
        <p:spPr>
          <a:xfrm>
            <a:off x="547201" y="354125"/>
            <a:ext cx="7034699" cy="11520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defRPr>
            </a:lvl1pPr>
          </a:lstStyle>
          <a:p>
            <a:pPr algn="l"/>
            <a:r>
              <a:t>【任务</a:t>
            </a:r>
            <a:r>
              <a:rPr lang="en-US" altLang="zh-CN"/>
              <a:t>8</a:t>
            </a:r>
            <a:r>
              <a:t>.1】编程求整数n的阶乘n!</a:t>
            </a:r>
          </a:p>
        </p:txBody>
      </p:sp>
      <p:sp>
        <p:nvSpPr>
          <p:cNvPr id="63" name="/// 使用递推思想求解正整数的阶乘…"/>
          <p:cNvSpPr txBox="1"/>
          <p:nvPr/>
        </p:nvSpPr>
        <p:spPr>
          <a:xfrm>
            <a:off x="1930789" y="3558595"/>
            <a:ext cx="9143222" cy="5617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normAutofit fontScale="92500" lnSpcReduction="20000"/>
          </a:bodyPr>
          <a:lstStyle/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/// 使用</a:t>
            </a:r>
            <a:r>
              <a:rPr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</a:rPr>
              <a:t>递推</a:t>
            </a:r>
            <a:r>
              <a:rPr>
                <a:latin typeface="Consolas" panose="020B0609020204030204" pitchFamily="49" charset="0"/>
              </a:rPr>
              <a:t>思想求解正整数的阶乘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8492A"/>
                </a:solidFill>
                <a:latin typeface="Consolas" panose="020B0609020204030204" pitchFamily="49" charset="0"/>
              </a:rPr>
              <a:t>#include </a:t>
            </a:r>
            <a:r>
              <a:rPr>
                <a:latin typeface="Consolas" panose="020B060902020403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703DAA"/>
                </a:solidFill>
                <a:latin typeface="Consolas" panose="020B0609020204030204" pitchFamily="49" charset="0"/>
              </a:rPr>
              <a:t>std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fact(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n)</a:t>
            </a:r>
            <a:r>
              <a:rPr>
                <a:latin typeface="Consolas" panose="020B0609020204030204" pitchFamily="49" charset="0"/>
                <a:ea typeface="Helvetica"/>
                <a:cs typeface="Helvetica"/>
                <a:sym typeface="Helvetica"/>
              </a:rPr>
              <a:t> </a:t>
            </a:r>
            <a:r>
              <a:rPr>
                <a:latin typeface="Consolas" panose="020B0609020204030204" pitchFamily="49" charset="0"/>
              </a:rPr>
              <a:t>{   </a:t>
            </a: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m[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10</a:t>
            </a:r>
            <a:r>
              <a:rPr>
                <a:latin typeface="Consolas" panose="020B0609020204030204" pitchFamily="49" charset="0"/>
              </a:rPr>
              <a:t>];       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Consolas" panose="020B0609020204030204" pitchFamily="49" charset="0"/>
              </a:rPr>
              <a:t>/// 假设求10以内整数的阶乘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m[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] 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        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/// 递推的起始值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>
                <a:latin typeface="Consolas" panose="020B0609020204030204" pitchFamily="49" charset="0"/>
              </a:rPr>
              <a:t>; i&lt;=n; i++) m[i] = m[i-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] * i;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return</a:t>
            </a:r>
            <a:r>
              <a:rPr>
                <a:latin typeface="Consolas" panose="020B0609020204030204" pitchFamily="49" charset="0"/>
              </a:rPr>
              <a:t> m[n];     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/// 返回递推的终值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}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main()</a:t>
            </a:r>
            <a:r>
              <a:rPr>
                <a:latin typeface="Consolas" panose="020B0609020204030204" pitchFamily="49" charset="0"/>
                <a:ea typeface="Helvetica"/>
                <a:cs typeface="Helvetica"/>
                <a:sym typeface="Helvetica"/>
              </a:rPr>
              <a:t> </a:t>
            </a:r>
            <a:r>
              <a:rPr>
                <a:latin typeface="Consolas" panose="020B0609020204030204" pitchFamily="49" charset="0"/>
              </a:rPr>
              <a:t>{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Consolas" panose="020B0609020204030204" pitchFamily="49" charset="0"/>
              </a:rPr>
              <a:t>cout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>
                <a:latin typeface="Consolas" panose="020B0609020204030204" pitchFamily="49" charset="0"/>
              </a:rPr>
              <a:t>"fact(3) = "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>
                <a:solidFill>
                  <a:srgbClr val="31595D"/>
                </a:solidFill>
                <a:latin typeface="Consolas" panose="020B0609020204030204" pitchFamily="49" charset="0"/>
              </a:rPr>
              <a:t>fact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3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>
                <a:solidFill>
                  <a:srgbClr val="3E1E81"/>
                </a:solidFill>
                <a:latin typeface="Consolas" panose="020B0609020204030204" pitchFamily="49" charset="0"/>
              </a:rPr>
              <a:t>endl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latin typeface="Consolas" panose="020B060902020403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}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AF7991-B74F-33C5-A858-303151615DE8}"/>
              </a:ext>
            </a:extLst>
          </p:cNvPr>
          <p:cNvSpPr txBox="1"/>
          <p:nvPr/>
        </p:nvSpPr>
        <p:spPr>
          <a:xfrm>
            <a:off x="526201" y="2052514"/>
            <a:ext cx="11966304" cy="12844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用数组存储各数的阶乘结果：</a:t>
            </a: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m[i] </a:t>
            </a:r>
            <a:r>
              <a:rPr kumimoji="0" lang="zh-CN" altLang="en-US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存储 </a:t>
            </a: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i </a:t>
            </a:r>
            <a:r>
              <a:rPr kumimoji="0" lang="zh-CN" altLang="en-US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的阶乘，它可以用</a:t>
            </a: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i-1</a:t>
            </a:r>
            <a:r>
              <a:rPr lang="zh-CN" altLang="en-US" sz="3200">
                <a:latin typeface="Consolas" panose="020B0609020204030204" pitchFamily="49" charset="0"/>
                <a:ea typeface="微软雅黑" panose="020B0503020204020204" pitchFamily="34" charset="-122"/>
              </a:rPr>
              <a:t>的阶乘基础上计算出来，即 </a:t>
            </a: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i! = (i-1)! * i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3" name="弧形 2">
            <a:extLst>
              <a:ext uri="{FF2B5EF4-FFF2-40B4-BE49-F238E27FC236}">
                <a16:creationId xmlns:a16="http://schemas.microsoft.com/office/drawing/2014/main" id="{9CD1D504-9AD9-9E81-CD72-8143FDB4C732}"/>
              </a:ext>
            </a:extLst>
          </p:cNvPr>
          <p:cNvSpPr/>
          <p:nvPr/>
        </p:nvSpPr>
        <p:spPr>
          <a:xfrm rot="2922217">
            <a:off x="6667216" y="1974605"/>
            <a:ext cx="3752758" cy="5263688"/>
          </a:xfrm>
          <a:prstGeom prst="arc">
            <a:avLst>
              <a:gd name="adj1" fmla="val 16200000"/>
              <a:gd name="adj2" fmla="val 563089"/>
            </a:avLst>
          </a:prstGeom>
          <a:noFill/>
          <a:ln w="25400" cap="flat">
            <a:solidFill>
              <a:srgbClr val="FF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4E087-7EDD-465B-C870-095E29DE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0" y="354125"/>
            <a:ext cx="8622558" cy="1152045"/>
          </a:xfrm>
        </p:spPr>
        <p:txBody>
          <a:bodyPr/>
          <a:lstStyle/>
          <a:p>
            <a:pPr algn="l"/>
            <a:r>
              <a:rPr lang="en-US" altLang="zh-CN"/>
              <a:t>【</a:t>
            </a:r>
            <a:r>
              <a:rPr lang="zh-CN" altLang="en-US"/>
              <a:t>回顾（复习）</a:t>
            </a:r>
            <a:r>
              <a:rPr lang="en-US" altLang="zh-CN"/>
              <a:t>】</a:t>
            </a:r>
            <a:r>
              <a:rPr lang="zh-CN" altLang="en-US"/>
              <a:t>数学归纳法的证明过程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B8A1B3-E977-9BDA-53C1-B1AC592A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0" y="2485624"/>
            <a:ext cx="10217395" cy="6576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13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487680" marR="0" lvl="0" indent="-487680" algn="r" defTabSz="13004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EF5FA7">
                    <a:satOff val="-15808"/>
                    <a:lumOff val="-17557"/>
                  </a:srgbClr>
                </a:solidFill>
                <a:effectLst/>
                <a:uLnTx/>
                <a:uFillTx/>
                <a:latin typeface="Courier"/>
                <a:sym typeface="Courier"/>
              </a:rPr>
              <a:pPr marL="487680" marR="0" lvl="0" indent="-487680" algn="r" defTabSz="130048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EF5FA7">
                  <a:satOff val="-15808"/>
                  <a:lumOff val="-17557"/>
                </a:srgbClr>
              </a:solidFill>
              <a:effectLst/>
              <a:uLnTx/>
              <a:uFillTx/>
              <a:latin typeface="Courier"/>
              <a:sym typeface="Courier"/>
            </a:endParaRPr>
          </a:p>
        </p:txBody>
      </p:sp>
      <p:sp>
        <p:nvSpPr>
          <p:cNvPr id="380" name="使用结构定义链表节点的类型"/>
          <p:cNvSpPr>
            <a:spLocks noGrp="1"/>
          </p:cNvSpPr>
          <p:nvPr>
            <p:ph type="title"/>
          </p:nvPr>
        </p:nvSpPr>
        <p:spPr>
          <a:xfrm>
            <a:off x="547201" y="354125"/>
            <a:ext cx="6798735" cy="1152045"/>
          </a:xfrm>
          <a:prstGeom prst="rect">
            <a:avLst/>
          </a:prstGeom>
        </p:spPr>
        <p:txBody>
          <a:bodyPr/>
          <a:lstStyle/>
          <a:p>
            <a:r>
              <a:t>使用结构定义链表节点的类型</a:t>
            </a:r>
          </a:p>
        </p:txBody>
      </p:sp>
      <p:sp>
        <p:nvSpPr>
          <p:cNvPr id="381" name="线条"/>
          <p:cNvSpPr/>
          <p:nvPr/>
        </p:nvSpPr>
        <p:spPr>
          <a:xfrm>
            <a:off x="1036442" y="4842039"/>
            <a:ext cx="7819404" cy="4339206"/>
          </a:xfrm>
          <a:prstGeom prst="line">
            <a:avLst/>
          </a:prstGeom>
          <a:ln w="317500">
            <a:solidFill>
              <a:srgbClr val="FFF76B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82" name="下面的结构定义了链表中每个节点的类型：…"/>
          <p:cNvSpPr txBox="1"/>
          <p:nvPr/>
        </p:nvSpPr>
        <p:spPr>
          <a:xfrm>
            <a:off x="4943888" y="2037692"/>
            <a:ext cx="8152873" cy="3944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8575" marR="28575" lvl="0" indent="0" algn="l" defTabSz="6477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/>
              <a:buNone/>
              <a:tabLst/>
              <a:defRPr sz="3000" b="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下面的结构定义了链表中每个节点的类型</a:t>
            </a:r>
            <a:r>
              <a:rPr kumimoji="0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：</a:t>
            </a:r>
          </a:p>
          <a:p>
            <a:pPr marL="28575" marR="28575" lvl="0" indent="0" algn="l" defTabSz="6477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/>
              <a:buNone/>
              <a:tabLst/>
              <a:defRPr sz="3000" b="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  struct monkey </a:t>
            </a:r>
          </a:p>
          <a:p>
            <a:pPr marL="28575" marR="28575" lvl="0" indent="0" algn="l" defTabSz="6477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/>
              <a:buNone/>
              <a:tabLst/>
              <a:defRPr sz="3000" b="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  {</a:t>
            </a:r>
          </a:p>
          <a:p>
            <a:pPr marL="28575" marR="28575" lvl="0" indent="0" algn="l" defTabSz="6477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/>
              <a:buNone/>
              <a:tabLst/>
              <a:defRPr sz="3000" b="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     int num;</a:t>
            </a:r>
          </a:p>
          <a:p>
            <a:pPr marL="28575" marR="28575" lvl="0" indent="0" algn="l" defTabSz="6477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/>
              <a:buNone/>
              <a:tabLst/>
              <a:defRPr sz="3000" b="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     monk</a:t>
            </a:r>
            <a:r>
              <a:rPr kumimoji="0" lang="en-US" altLang="zh-CN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e</a:t>
            </a:r>
            <a:r>
              <a:rPr kumimoji="0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y* </a:t>
            </a:r>
            <a:r>
              <a:rPr kumimoji="0" sz="3000" b="1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>
                  <a:solidFill>
                    <a:srgbClr val="FF2600"/>
                  </a:solidFill>
                </a:uFill>
                <a:latin typeface="Courier"/>
                <a:sym typeface="Courier"/>
              </a:rPr>
              <a:t>next</a:t>
            </a:r>
            <a:r>
              <a:rPr kumimoji="0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;</a:t>
            </a:r>
          </a:p>
          <a:p>
            <a:pPr marL="28575" marR="28575" lvl="0" indent="0" algn="l" defTabSz="6477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/>
              <a:buNone/>
              <a:tabLst/>
              <a:defRPr sz="3000" b="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  };</a:t>
            </a:r>
          </a:p>
          <a:p>
            <a:pPr marL="28575" marR="28575" lvl="0" indent="0" algn="l" defTabSz="6477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ourier New"/>
              <a:buNone/>
              <a:tabLst/>
              <a:defRPr sz="30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其中的指针变量next实现了节点之间的</a:t>
            </a:r>
            <a:r>
              <a:rPr kumimoji="0" sz="3000" b="1" i="0" u="none" strike="noStrike" kern="0" cap="none" spc="0" normalizeH="0" baseline="0" noProof="0" dirty="0" err="1">
                <a:ln>
                  <a:noFill/>
                </a:ln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衔接</a:t>
            </a: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。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ourier"/>
              <a:sym typeface="Courier"/>
            </a:endParaRPr>
          </a:p>
        </p:txBody>
      </p:sp>
      <p:graphicFrame>
        <p:nvGraphicFramePr>
          <p:cNvPr id="383" name="表格"/>
          <p:cNvGraphicFramePr/>
          <p:nvPr/>
        </p:nvGraphicFramePr>
        <p:xfrm>
          <a:off x="1057688" y="4538858"/>
          <a:ext cx="850900" cy="1219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sz="2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sz="2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next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4" name="表格"/>
          <p:cNvGraphicFramePr/>
          <p:nvPr/>
        </p:nvGraphicFramePr>
        <p:xfrm>
          <a:off x="2568988" y="5364358"/>
          <a:ext cx="850900" cy="1219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sz="2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sz="2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next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5" name="表格"/>
          <p:cNvGraphicFramePr/>
          <p:nvPr/>
        </p:nvGraphicFramePr>
        <p:xfrm>
          <a:off x="4092988" y="6177158"/>
          <a:ext cx="850900" cy="1219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sz="2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sz="2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next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6" name="表格"/>
          <p:cNvGraphicFramePr/>
          <p:nvPr/>
        </p:nvGraphicFramePr>
        <p:xfrm>
          <a:off x="5604288" y="7002659"/>
          <a:ext cx="850900" cy="1219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sz="2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sz="2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next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7" name="表格"/>
          <p:cNvGraphicFramePr/>
          <p:nvPr/>
        </p:nvGraphicFramePr>
        <p:xfrm>
          <a:off x="7128288" y="7828159"/>
          <a:ext cx="850900" cy="1219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sz="2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sz="22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next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8" name="线条"/>
          <p:cNvSpPr/>
          <p:nvPr/>
        </p:nvSpPr>
        <p:spPr>
          <a:xfrm flipH="1">
            <a:off x="1783718" y="5567558"/>
            <a:ext cx="777532" cy="1"/>
          </a:xfrm>
          <a:prstGeom prst="line">
            <a:avLst/>
          </a:prstGeom>
          <a:ln w="38100">
            <a:solidFill>
              <a:srgbClr val="E324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89" name="线条"/>
          <p:cNvSpPr/>
          <p:nvPr/>
        </p:nvSpPr>
        <p:spPr>
          <a:xfrm flipH="1">
            <a:off x="3301764" y="6367658"/>
            <a:ext cx="777533" cy="1"/>
          </a:xfrm>
          <a:prstGeom prst="line">
            <a:avLst/>
          </a:prstGeom>
          <a:ln w="38100">
            <a:solidFill>
              <a:srgbClr val="E324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90" name="线条"/>
          <p:cNvSpPr/>
          <p:nvPr/>
        </p:nvSpPr>
        <p:spPr>
          <a:xfrm flipH="1">
            <a:off x="4819811" y="7205859"/>
            <a:ext cx="777533" cy="1"/>
          </a:xfrm>
          <a:prstGeom prst="line">
            <a:avLst/>
          </a:prstGeom>
          <a:ln w="38100">
            <a:solidFill>
              <a:srgbClr val="E324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91" name="线条"/>
          <p:cNvSpPr/>
          <p:nvPr/>
        </p:nvSpPr>
        <p:spPr>
          <a:xfrm flipH="1">
            <a:off x="6337858" y="8031359"/>
            <a:ext cx="777533" cy="1"/>
          </a:xfrm>
          <a:prstGeom prst="line">
            <a:avLst/>
          </a:prstGeom>
          <a:ln w="38100">
            <a:solidFill>
              <a:srgbClr val="E324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92" name="线条"/>
          <p:cNvSpPr/>
          <p:nvPr/>
        </p:nvSpPr>
        <p:spPr>
          <a:xfrm flipH="1">
            <a:off x="7864834" y="8831459"/>
            <a:ext cx="777533" cy="1"/>
          </a:xfrm>
          <a:prstGeom prst="line">
            <a:avLst/>
          </a:prstGeom>
          <a:ln w="38100" cap="rnd">
            <a:solidFill>
              <a:srgbClr val="E32400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188078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 animBg="1" advAuto="0"/>
      <p:bldP spid="383" grpId="0" animBg="1" advAuto="0"/>
      <p:bldP spid="384" grpId="0" animBg="1" advAuto="0"/>
      <p:bldP spid="385" grpId="0" animBg="1" advAuto="0"/>
      <p:bldP spid="386" grpId="0" animBg="1" advAuto="0"/>
      <p:bldP spid="387" grpId="0" animBg="1" advAuto="0"/>
      <p:bldP spid="388" grpId="0" animBg="1" advAuto="0"/>
      <p:bldP spid="389" grpId="0" animBg="1" advAuto="0"/>
      <p:bldP spid="390" grpId="0" animBg="1" advAuto="0"/>
      <p:bldP spid="391" grpId="0" animBg="1" advAuto="0"/>
      <p:bldP spid="392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4E087-7EDD-465B-C870-095E29DE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4082754" cy="1152045"/>
          </a:xfrm>
        </p:spPr>
        <p:txBody>
          <a:bodyPr/>
          <a:lstStyle/>
          <a:p>
            <a:r>
              <a:rPr lang="zh-CN" altLang="en-US"/>
              <a:t>从“归纳”到“递归”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B8A1B3-E977-9BDA-53C1-B1AC592A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0" y="4587349"/>
            <a:ext cx="7476245" cy="481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EF7F63-3E5D-8F63-05C6-42F6E56E9B1B}"/>
              </a:ext>
            </a:extLst>
          </p:cNvPr>
          <p:cNvSpPr txBox="1"/>
          <p:nvPr/>
        </p:nvSpPr>
        <p:spPr>
          <a:xfrm>
            <a:off x="547201" y="2238201"/>
            <a:ext cx="11942972" cy="5334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>
                <a:latin typeface="Consolas" panose="020B0609020204030204" pitchFamily="49" charset="0"/>
                <a:ea typeface="微软雅黑" panose="020B0503020204020204" pitchFamily="34" charset="-122"/>
              </a:rPr>
              <a:t>归纳：已证明</a:t>
            </a:r>
            <a:r>
              <a:rPr lang="en-US" altLang="zh-CN" sz="2800">
                <a:latin typeface="Consolas" panose="020B0609020204030204" pitchFamily="49" charset="0"/>
                <a:ea typeface="微软雅黑" panose="020B0503020204020204" pitchFamily="34" charset="-122"/>
              </a:rPr>
              <a:t>n=1</a:t>
            </a:r>
            <a:r>
              <a:rPr lang="zh-CN" altLang="en-US" sz="2800">
                <a:latin typeface="Consolas" panose="020B0609020204030204" pitchFamily="49" charset="0"/>
                <a:ea typeface="微软雅黑" panose="020B0503020204020204" pitchFamily="34" charset="-122"/>
              </a:rPr>
              <a:t>时成立；假定</a:t>
            </a:r>
            <a:r>
              <a:rPr lang="en-US" altLang="zh-CN" sz="2800">
                <a:latin typeface="Consolas" panose="020B0609020204030204" pitchFamily="49" charset="0"/>
                <a:ea typeface="微软雅黑" panose="020B0503020204020204" pitchFamily="34" charset="-122"/>
              </a:rPr>
              <a:t>n=m</a:t>
            </a:r>
            <a:r>
              <a:rPr lang="zh-CN" altLang="en-US" sz="2800">
                <a:latin typeface="Consolas" panose="020B0609020204030204" pitchFamily="49" charset="0"/>
                <a:ea typeface="微软雅黑" panose="020B0503020204020204" pitchFamily="34" charset="-122"/>
              </a:rPr>
              <a:t>时成立，推导出</a:t>
            </a:r>
            <a:r>
              <a:rPr lang="en-US" altLang="zh-CN" sz="2800">
                <a:latin typeface="Consolas" panose="020B0609020204030204" pitchFamily="49" charset="0"/>
                <a:ea typeface="微软雅黑" panose="020B0503020204020204" pitchFamily="34" charset="-122"/>
              </a:rPr>
              <a:t>n=m+1</a:t>
            </a:r>
            <a:r>
              <a:rPr lang="zh-CN" altLang="en-US" sz="2800">
                <a:latin typeface="Consolas" panose="020B0609020204030204" pitchFamily="49" charset="0"/>
                <a:ea typeface="微软雅黑" panose="020B0503020204020204" pitchFamily="34" charset="-122"/>
              </a:rPr>
              <a:t>成立；得证。</a:t>
            </a:r>
            <a:endParaRPr kumimoji="0" lang="zh-CN" altLang="en-US" sz="28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1BFD71BD-F606-7D23-3AA7-A1EE37C85D4F}"/>
              </a:ext>
            </a:extLst>
          </p:cNvPr>
          <p:cNvSpPr/>
          <p:nvPr/>
        </p:nvSpPr>
        <p:spPr>
          <a:xfrm rot="10800000">
            <a:off x="5473222" y="2904185"/>
            <a:ext cx="1332964" cy="533480"/>
          </a:xfrm>
          <a:prstGeom prst="rightArrow">
            <a:avLst>
              <a:gd name="adj1" fmla="val 44595"/>
              <a:gd name="adj2" fmla="val 864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77F157-401D-85F6-80F0-9CB496FBB36E}"/>
              </a:ext>
            </a:extLst>
          </p:cNvPr>
          <p:cNvSpPr txBox="1"/>
          <p:nvPr/>
        </p:nvSpPr>
        <p:spPr>
          <a:xfrm>
            <a:off x="547200" y="3645218"/>
            <a:ext cx="11942973" cy="5334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>
                <a:latin typeface="Consolas" panose="020B0609020204030204" pitchFamily="49" charset="0"/>
                <a:ea typeface="微软雅黑" panose="020B0503020204020204" pitchFamily="34" charset="-122"/>
              </a:rPr>
              <a:t>递归：证明</a:t>
            </a:r>
            <a:r>
              <a:rPr lang="en-US" altLang="zh-CN" sz="2800">
                <a:latin typeface="Consolas" panose="020B0609020204030204" pitchFamily="49" charset="0"/>
                <a:ea typeface="微软雅黑" panose="020B0503020204020204" pitchFamily="34" charset="-122"/>
              </a:rPr>
              <a:t>n=m+1</a:t>
            </a:r>
            <a:r>
              <a:rPr lang="zh-CN" altLang="en-US" sz="2800">
                <a:latin typeface="Consolas" panose="020B0609020204030204" pitchFamily="49" charset="0"/>
                <a:ea typeface="微软雅黑" panose="020B0503020204020204" pitchFamily="34" charset="-122"/>
              </a:rPr>
              <a:t>成立，有</a:t>
            </a:r>
            <a:r>
              <a:rPr lang="en-US" altLang="zh-CN" sz="2800">
                <a:latin typeface="Consolas" panose="020B0609020204030204" pitchFamily="49" charset="0"/>
                <a:ea typeface="微软雅黑" panose="020B0503020204020204" pitchFamily="34" charset="-122"/>
              </a:rPr>
              <a:t>n=m</a:t>
            </a:r>
            <a:r>
              <a:rPr lang="zh-CN" altLang="en-US" sz="2800">
                <a:latin typeface="Consolas" panose="020B0609020204030204" pitchFamily="49" charset="0"/>
                <a:ea typeface="微软雅黑" panose="020B0503020204020204" pitchFamily="34" charset="-122"/>
              </a:rPr>
              <a:t>成立即可；</a:t>
            </a:r>
            <a:r>
              <a:rPr lang="en-US" altLang="zh-CN" sz="2800"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r>
              <a:rPr lang="zh-CN" altLang="en-US" sz="2800">
                <a:latin typeface="Consolas" panose="020B0609020204030204" pitchFamily="49" charset="0"/>
                <a:ea typeface="微软雅黑" panose="020B0503020204020204" pitchFamily="34" charset="-122"/>
              </a:rPr>
              <a:t>；需有</a:t>
            </a:r>
            <a:r>
              <a:rPr lang="en-US" altLang="zh-CN" sz="2800">
                <a:latin typeface="Consolas" panose="020B0609020204030204" pitchFamily="49" charset="0"/>
                <a:ea typeface="微软雅黑" panose="020B0503020204020204" pitchFamily="34" charset="-122"/>
              </a:rPr>
              <a:t>n=1</a:t>
            </a:r>
            <a:r>
              <a:rPr lang="zh-CN" altLang="en-US" sz="2800">
                <a:latin typeface="Consolas" panose="020B0609020204030204" pitchFamily="49" charset="0"/>
                <a:ea typeface="微软雅黑" panose="020B0503020204020204" pitchFamily="34" charset="-122"/>
              </a:rPr>
              <a:t>成立。</a:t>
            </a:r>
            <a:endParaRPr kumimoji="0" lang="zh-CN" altLang="en-US" sz="28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57912BD3-95BE-5CC7-0FE4-9DD869A0E5E0}"/>
              </a:ext>
            </a:extLst>
          </p:cNvPr>
          <p:cNvSpPr/>
          <p:nvPr/>
        </p:nvSpPr>
        <p:spPr>
          <a:xfrm>
            <a:off x="10091528" y="4386250"/>
            <a:ext cx="616227" cy="86801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8AC6F2-8524-0158-ECA9-402D9760B962}"/>
              </a:ext>
            </a:extLst>
          </p:cNvPr>
          <p:cNvSpPr txBox="1"/>
          <p:nvPr/>
        </p:nvSpPr>
        <p:spPr>
          <a:xfrm>
            <a:off x="9376927" y="6008562"/>
            <a:ext cx="204543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要计算</a:t>
            </a:r>
            <a:r>
              <a:rPr kumimoji="0" lang="en-US" altLang="zh-CN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n!</a:t>
            </a:r>
            <a:r>
              <a:rPr kumimoji="0" lang="zh-CN" altLang="en-US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的值</a:t>
            </a:r>
            <a:endParaRPr kumimoji="0" lang="en-US" altLang="zh-CN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有</a:t>
            </a:r>
            <a:r>
              <a:rPr lang="en-US" altLang="zh-CN">
                <a:latin typeface="Consolas" panose="020B0609020204030204" pitchFamily="49" charset="0"/>
                <a:ea typeface="微软雅黑" panose="020B0503020204020204" pitchFamily="34" charset="-122"/>
              </a:rPr>
              <a:t>(n-1)!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即可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还要有</a:t>
            </a:r>
            <a:r>
              <a:rPr kumimoji="0" lang="en-US" altLang="zh-CN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1</a:t>
            </a:r>
            <a:r>
              <a:rPr lang="en-US" altLang="zh-CN">
                <a:latin typeface="Consolas" panose="020B0609020204030204" pitchFamily="49" charset="0"/>
                <a:ea typeface="微软雅黑" panose="020B0503020204020204" pitchFamily="34" charset="-122"/>
              </a:rPr>
              <a:t>!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结果</a:t>
            </a:r>
            <a:endParaRPr kumimoji="0" lang="zh-CN" altLang="en-US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FDACB7-89F0-F8C1-40F2-2B0D496AC043}"/>
              </a:ext>
            </a:extLst>
          </p:cNvPr>
          <p:cNvSpPr txBox="1"/>
          <p:nvPr/>
        </p:nvSpPr>
        <p:spPr>
          <a:xfrm>
            <a:off x="7038304" y="519781"/>
            <a:ext cx="571689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“</a:t>
            </a: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递归其实是数学归纳法证明的逆过程”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FB2C99-922D-D7CA-1D43-4C6F1227B6E5}"/>
              </a:ext>
            </a:extLst>
          </p:cNvPr>
          <p:cNvSpPr txBox="1"/>
          <p:nvPr/>
        </p:nvSpPr>
        <p:spPr>
          <a:xfrm>
            <a:off x="6773990" y="2995666"/>
            <a:ext cx="451272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sz="1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“递归其实是数学归纳法证明的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逆过程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  <a:sym typeface="黑体"/>
              </a:rPr>
              <a:t>”</a:t>
            </a:r>
            <a:endParaRPr lang="zh-CN" altLang="en-US" sz="1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A6E508-E334-AB71-9172-5A4251236AF4}"/>
              </a:ext>
            </a:extLst>
          </p:cNvPr>
          <p:cNvSpPr txBox="1"/>
          <p:nvPr/>
        </p:nvSpPr>
        <p:spPr>
          <a:xfrm>
            <a:off x="8912056" y="5393635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阶乘的计算方法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7B56D5A-6742-67F5-32C7-63EC1107B2BA}"/>
              </a:ext>
            </a:extLst>
          </p:cNvPr>
          <p:cNvSpPr/>
          <p:nvPr/>
        </p:nvSpPr>
        <p:spPr>
          <a:xfrm>
            <a:off x="8969983" y="6059504"/>
            <a:ext cx="2807748" cy="1764586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5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/// 函数改变实参调用自己求解正整数的阶乘…"/>
          <p:cNvSpPr txBox="1"/>
          <p:nvPr/>
        </p:nvSpPr>
        <p:spPr>
          <a:xfrm>
            <a:off x="547202" y="4283400"/>
            <a:ext cx="9137712" cy="54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normAutofit fontScale="77500" lnSpcReduction="20000"/>
          </a:bodyPr>
          <a:lstStyle/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/// 函数改变实参</a:t>
            </a:r>
            <a:r>
              <a:rPr u="sng">
                <a:solidFill>
                  <a:srgbClr val="000000"/>
                </a:solidFill>
                <a:latin typeface="Consolas" panose="020B0609020204030204" pitchFamily="49" charset="0"/>
              </a:rPr>
              <a:t>调用自己</a:t>
            </a:r>
            <a:r>
              <a:rPr>
                <a:latin typeface="Consolas" panose="020B0609020204030204" pitchFamily="49" charset="0"/>
              </a:rPr>
              <a:t>求解正整数的阶乘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D12F1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8492A"/>
                </a:solidFill>
                <a:latin typeface="Consolas" panose="020B0609020204030204" pitchFamily="49" charset="0"/>
              </a:rPr>
              <a:t>#include </a:t>
            </a:r>
            <a:r>
              <a:rPr>
                <a:latin typeface="Consolas" panose="020B060902020403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BA2D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703DAA"/>
                </a:solidFill>
                <a:latin typeface="Consolas" panose="020B0609020204030204" pitchFamily="49" charset="0"/>
              </a:rPr>
              <a:t>std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CC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fact(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n)</a:t>
            </a:r>
            <a:r>
              <a:rPr lang="en-US" altLang="zh-CN"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{</a:t>
            </a: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(n ==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)          </a:t>
            </a:r>
            <a:r>
              <a:rPr lang="en-US" altLang="zh-CN"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/// 终止条件</a:t>
            </a: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return</a:t>
            </a:r>
            <a:r>
              <a:rPr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        </a:t>
            </a:r>
            <a:r>
              <a:rPr lang="en-US" altLang="zh-CN"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/// 直接返回</a:t>
            </a: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n * </a:t>
            </a:r>
            <a:r>
              <a:rPr>
                <a:solidFill>
                  <a:srgbClr val="31595D"/>
                </a:solidFill>
                <a:latin typeface="Consolas" panose="020B0609020204030204" pitchFamily="49" charset="0"/>
              </a:rPr>
              <a:t>fact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(n-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>
                <a:latin typeface="Consolas" panose="020B0609020204030204" pitchFamily="49" charset="0"/>
              </a:rPr>
              <a:t>/// n * (n-1)!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}   </a:t>
            </a:r>
            <a:r>
              <a:rPr>
                <a:latin typeface="Consolas" panose="020B0609020204030204" pitchFamily="49" charset="0"/>
              </a:rPr>
              <a:t>/// 自己调用自己</a:t>
            </a:r>
            <a:r>
              <a:rPr lang="zh-CN" altLang="en-US">
                <a:latin typeface="Consolas" panose="020B0609020204030204" pitchFamily="49" charset="0"/>
              </a:rPr>
              <a:t>的函数</a:t>
            </a:r>
            <a:r>
              <a:rPr>
                <a:latin typeface="Consolas" panose="020B0609020204030204" pitchFamily="49" charset="0"/>
              </a:rPr>
              <a:t>，</a:t>
            </a:r>
            <a:r>
              <a:rPr lang="zh-CN" altLang="en-US">
                <a:latin typeface="Consolas" panose="020B0609020204030204" pitchFamily="49" charset="0"/>
              </a:rPr>
              <a:t>被</a:t>
            </a:r>
            <a:r>
              <a:rPr>
                <a:latin typeface="Consolas" panose="020B0609020204030204" pitchFamily="49" charset="0"/>
              </a:rPr>
              <a:t>称为</a:t>
            </a:r>
            <a:r>
              <a:rPr u="sng">
                <a:solidFill>
                  <a:srgbClr val="000000"/>
                </a:solidFill>
                <a:latin typeface="Consolas" panose="020B0609020204030204" pitchFamily="49" charset="0"/>
              </a:rPr>
              <a:t>递归函数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CC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main() {</a:t>
            </a: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D12F1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Consolas" panose="020B0609020204030204" pitchFamily="49" charset="0"/>
              </a:rPr>
              <a:t>cout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>
                <a:latin typeface="Consolas" panose="020B0609020204030204" pitchFamily="49" charset="0"/>
              </a:rPr>
              <a:t>"fact(3) = "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>
                <a:solidFill>
                  <a:srgbClr val="31595D"/>
                </a:solidFill>
                <a:latin typeface="Consolas" panose="020B0609020204030204" pitchFamily="49" charset="0"/>
              </a:rPr>
              <a:t>fact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3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>
                <a:solidFill>
                  <a:srgbClr val="3E1E81"/>
                </a:solidFill>
                <a:latin typeface="Consolas" panose="020B0609020204030204" pitchFamily="49" charset="0"/>
              </a:rPr>
              <a:t>endl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BA2D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latin typeface="Consolas" panose="020B060902020403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}  </a:t>
            </a:r>
          </a:p>
        </p:txBody>
      </p:sp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66" name="【任务8.1】编程求整数n的阶乘n!"/>
          <p:cNvSpPr>
            <a:spLocks noGrp="1"/>
          </p:cNvSpPr>
          <p:nvPr>
            <p:ph type="title"/>
          </p:nvPr>
        </p:nvSpPr>
        <p:spPr>
          <a:xfrm>
            <a:off x="547202" y="354125"/>
            <a:ext cx="7034698" cy="11520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-85259"/>
                    <a:satOff val="14347"/>
                    <a:lumOff val="22373"/>
                  </a:schemeClr>
                </a:solidFill>
              </a:defRPr>
            </a:lvl1pPr>
          </a:lstStyle>
          <a:p>
            <a:pPr algn="l"/>
            <a:r>
              <a:t>【任务</a:t>
            </a:r>
            <a:r>
              <a:rPr lang="en-US" altLang="zh-CN"/>
              <a:t>8</a:t>
            </a:r>
            <a:r>
              <a:t>.1】编程求整数n的阶乘n!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A7B247-82C6-95B5-546E-54A8CC8584EC}"/>
              </a:ext>
            </a:extLst>
          </p:cNvPr>
          <p:cNvSpPr txBox="1"/>
          <p:nvPr/>
        </p:nvSpPr>
        <p:spPr>
          <a:xfrm>
            <a:off x="547202" y="2209294"/>
            <a:ext cx="204543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要计算</a:t>
            </a:r>
            <a:r>
              <a:rPr kumimoji="0" lang="en-US" altLang="zh-CN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n!</a:t>
            </a:r>
            <a:r>
              <a:rPr kumimoji="0" lang="zh-CN" altLang="en-US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的值</a:t>
            </a:r>
            <a:endParaRPr kumimoji="0" lang="en-US" altLang="zh-CN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有</a:t>
            </a:r>
            <a:r>
              <a:rPr lang="en-US" altLang="zh-CN">
                <a:latin typeface="Consolas" panose="020B0609020204030204" pitchFamily="49" charset="0"/>
                <a:ea typeface="微软雅黑" panose="020B0503020204020204" pitchFamily="34" charset="-122"/>
              </a:rPr>
              <a:t>(n-1)!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即可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还要有</a:t>
            </a:r>
            <a:r>
              <a:rPr kumimoji="0" lang="en-US" altLang="zh-CN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1</a:t>
            </a:r>
            <a:r>
              <a:rPr lang="en-US" altLang="zh-CN">
                <a:latin typeface="Consolas" panose="020B0609020204030204" pitchFamily="49" charset="0"/>
                <a:ea typeface="微软雅黑" panose="020B0503020204020204" pitchFamily="34" charset="-122"/>
              </a:rPr>
              <a:t>!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结果</a:t>
            </a:r>
            <a:endParaRPr kumimoji="0" lang="zh-CN" altLang="en-US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E06FA57-95D5-CCFE-0BAF-F81AB8B6405B}"/>
              </a:ext>
            </a:extLst>
          </p:cNvPr>
          <p:cNvCxnSpPr/>
          <p:nvPr/>
        </p:nvCxnSpPr>
        <p:spPr>
          <a:xfrm>
            <a:off x="2592634" y="2582214"/>
            <a:ext cx="1471917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90FE7A0D-1ACD-2BB3-9A1F-29B922E69B3D}"/>
              </a:ext>
            </a:extLst>
          </p:cNvPr>
          <p:cNvSpPr txBox="1"/>
          <p:nvPr/>
        </p:nvSpPr>
        <p:spPr>
          <a:xfrm>
            <a:off x="4192073" y="2346251"/>
            <a:ext cx="12920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fact(n)</a:t>
            </a:r>
            <a:endParaRPr kumimoji="0" lang="zh-CN" altLang="en-US" b="1" i="0" u="none" strike="noStrike" cap="none" spc="0" normalizeH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617943D-8BA4-4BDA-227A-DE3C4E3EF668}"/>
              </a:ext>
            </a:extLst>
          </p:cNvPr>
          <p:cNvCxnSpPr/>
          <p:nvPr/>
        </p:nvCxnSpPr>
        <p:spPr>
          <a:xfrm>
            <a:off x="2592634" y="3142445"/>
            <a:ext cx="1471917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4EC4583-D5F1-91C0-178E-BEF00673F97E}"/>
              </a:ext>
            </a:extLst>
          </p:cNvPr>
          <p:cNvSpPr txBox="1"/>
          <p:nvPr/>
        </p:nvSpPr>
        <p:spPr>
          <a:xfrm>
            <a:off x="4192073" y="2900270"/>
            <a:ext cx="1631857" cy="471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fact(n-1)</a:t>
            </a:r>
            <a:endParaRPr kumimoji="0" lang="zh-CN" altLang="en-US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201F0D9-FA47-CD06-F370-E5A703D3BFA9}"/>
              </a:ext>
            </a:extLst>
          </p:cNvPr>
          <p:cNvCxnSpPr/>
          <p:nvPr/>
        </p:nvCxnSpPr>
        <p:spPr>
          <a:xfrm>
            <a:off x="2592633" y="3631842"/>
            <a:ext cx="1471917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41FCA64-3442-A42B-4C65-9279A536DB95}"/>
              </a:ext>
            </a:extLst>
          </p:cNvPr>
          <p:cNvSpPr txBox="1"/>
          <p:nvPr/>
        </p:nvSpPr>
        <p:spPr>
          <a:xfrm>
            <a:off x="4187700" y="3432629"/>
            <a:ext cx="1631857" cy="4719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1! = 1   </a:t>
            </a:r>
            <a:endParaRPr kumimoji="0" lang="zh-CN" altLang="en-US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B4F26288-7E5F-BB67-C9DB-C4D4E875BEAA}"/>
              </a:ext>
            </a:extLst>
          </p:cNvPr>
          <p:cNvSpPr/>
          <p:nvPr/>
        </p:nvSpPr>
        <p:spPr>
          <a:xfrm rot="1477691">
            <a:off x="5359532" y="2385205"/>
            <a:ext cx="833780" cy="895551"/>
          </a:xfrm>
          <a:prstGeom prst="arc">
            <a:avLst>
              <a:gd name="adj1" fmla="val 11663136"/>
              <a:gd name="adj2" fmla="val 2791103"/>
            </a:avLst>
          </a:prstGeom>
          <a:ln w="19050">
            <a:solidFill>
              <a:schemeClr val="bg1">
                <a:lumMod val="65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329D9E-C491-D500-40BD-0501D4E1EEE2}"/>
              </a:ext>
            </a:extLst>
          </p:cNvPr>
          <p:cNvSpPr txBox="1"/>
          <p:nvPr/>
        </p:nvSpPr>
        <p:spPr>
          <a:xfrm>
            <a:off x="6263864" y="2528272"/>
            <a:ext cx="401071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fact(n) = n * fact(n-1)</a:t>
            </a:r>
            <a:endParaRPr kumimoji="0" lang="zh-CN" altLang="en-US" b="1" i="0" u="none" strike="noStrike" cap="none" spc="0" normalizeH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9E81D09-D59B-3140-58DE-7BA2FC88AB5A}"/>
              </a:ext>
            </a:extLst>
          </p:cNvPr>
          <p:cNvSpPr/>
          <p:nvPr/>
        </p:nvSpPr>
        <p:spPr>
          <a:xfrm>
            <a:off x="470079" y="6026727"/>
            <a:ext cx="6201176" cy="698278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1000"/>
            </a:scheme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5C0A939-A552-40BB-E551-78B909295AAD}"/>
              </a:ext>
            </a:extLst>
          </p:cNvPr>
          <p:cNvSpPr/>
          <p:nvPr/>
        </p:nvSpPr>
        <p:spPr>
          <a:xfrm>
            <a:off x="257578" y="5688438"/>
            <a:ext cx="6890198" cy="2380175"/>
          </a:xfrm>
          <a:prstGeom prst="roundRect">
            <a:avLst>
              <a:gd name="adj" fmla="val 4917"/>
            </a:avLst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4FFB38-2336-0F87-9D7C-516C25C6EE71}"/>
              </a:ext>
            </a:extLst>
          </p:cNvPr>
          <p:cNvSpPr/>
          <p:nvPr/>
        </p:nvSpPr>
        <p:spPr>
          <a:xfrm>
            <a:off x="470080" y="6980790"/>
            <a:ext cx="6201176" cy="396304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3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129A7F3D-57A9-FBA7-4B3F-51192461EA42}"/>
              </a:ext>
            </a:extLst>
          </p:cNvPr>
          <p:cNvSpPr/>
          <p:nvPr/>
        </p:nvSpPr>
        <p:spPr>
          <a:xfrm rot="7734285" flipH="1">
            <a:off x="3586709" y="3984194"/>
            <a:ext cx="3355995" cy="2267533"/>
          </a:xfrm>
          <a:prstGeom prst="arc">
            <a:avLst>
              <a:gd name="adj1" fmla="val 15717823"/>
              <a:gd name="adj2" fmla="val 924960"/>
            </a:avLst>
          </a:prstGeom>
          <a:ln w="19050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9E137D01-26FE-C158-A648-CBB44F35CEF9}"/>
              </a:ext>
            </a:extLst>
          </p:cNvPr>
          <p:cNvSpPr/>
          <p:nvPr/>
        </p:nvSpPr>
        <p:spPr>
          <a:xfrm rot="7182047" flipH="1">
            <a:off x="4524526" y="3476979"/>
            <a:ext cx="5390010" cy="2394392"/>
          </a:xfrm>
          <a:prstGeom prst="arc">
            <a:avLst>
              <a:gd name="adj1" fmla="val 11816583"/>
              <a:gd name="adj2" fmla="val 20693957"/>
            </a:avLst>
          </a:prstGeom>
          <a:ln w="19050">
            <a:prstDash val="dash"/>
            <a:headEnd type="arrow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9D87D8-8827-84D3-8BDE-F64E9FFE6E15}"/>
              </a:ext>
            </a:extLst>
          </p:cNvPr>
          <p:cNvSpPr txBox="1"/>
          <p:nvPr/>
        </p:nvSpPr>
        <p:spPr>
          <a:xfrm>
            <a:off x="7668820" y="3076207"/>
            <a:ext cx="458383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n!</a:t>
            </a:r>
            <a:r>
              <a:rPr kumimoji="0" lang="zh-CN" altLang="en-US" sz="2000" b="1" i="0" u="none" strike="noStrike" cap="none" spc="0" normalizeH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的求解，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转换为</a:t>
            </a:r>
            <a:r>
              <a:rPr lang="en-US" altLang="zh-CN" sz="20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(n-1)!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的求解</a:t>
            </a:r>
            <a:endParaRPr kumimoji="0" lang="zh-CN" altLang="en-US" sz="2000" b="1" i="0" u="none" strike="noStrike" cap="none" spc="0" normalizeH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01FFC7-64DE-20F4-C4E4-8AC98B93FD9E}"/>
              </a:ext>
            </a:extLst>
          </p:cNvPr>
          <p:cNvSpPr txBox="1"/>
          <p:nvPr/>
        </p:nvSpPr>
        <p:spPr>
          <a:xfrm>
            <a:off x="9004065" y="3488563"/>
            <a:ext cx="361338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spc="0" normalizeH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函数</a:t>
            </a:r>
            <a:r>
              <a:rPr kumimoji="0" lang="en-US" altLang="zh-CN" sz="1600" b="1" i="0" u="none" strike="noStrike" cap="none" spc="0" normalizeH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fact(n)</a:t>
            </a:r>
            <a:r>
              <a:rPr kumimoji="0" lang="zh-CN" altLang="en-US" sz="1600" b="1" i="0" u="none" strike="noStrike" cap="none" spc="0" normalizeH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的</a:t>
            </a:r>
            <a:r>
              <a:rPr kumimoji="0" lang="zh-CN" altLang="en-US" sz="1600" b="1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功能</a:t>
            </a:r>
            <a:r>
              <a:rPr kumimoji="0" lang="zh-CN" altLang="en-US" sz="1600" b="1" i="0" u="none" strike="noStrike" cap="none" spc="0" normalizeH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是返回</a:t>
            </a:r>
            <a:r>
              <a:rPr kumimoji="0" lang="en-US" altLang="zh-CN" sz="1600" b="1" i="0" u="none" strike="noStrike" cap="none" spc="0" normalizeH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n!</a:t>
            </a:r>
            <a:r>
              <a:rPr kumimoji="0" lang="zh-CN" altLang="en-US" sz="1600" b="1" i="0" u="none" strike="noStrike" cap="none" spc="0" normalizeH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的结果</a:t>
            </a:r>
            <a:endParaRPr kumimoji="0" lang="en-US" altLang="zh-CN" sz="1600" b="1" i="0" u="none" strike="noStrike" cap="none" spc="0" normalizeH="0">
              <a:ln>
                <a:noFill/>
              </a:ln>
              <a:solidFill>
                <a:srgbClr val="0070C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spc="0" normalizeH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所以，计算</a:t>
            </a:r>
            <a:r>
              <a:rPr lang="en-US" altLang="zh-CN" sz="160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(n-1)!</a:t>
            </a:r>
            <a:r>
              <a:rPr lang="zh-CN" altLang="en-US" sz="160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可以调用函数</a:t>
            </a:r>
            <a:r>
              <a:rPr lang="en-US" altLang="zh-CN" sz="160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fact</a:t>
            </a:r>
            <a:r>
              <a:rPr lang="zh-CN" altLang="en-US" sz="160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来完成，即</a:t>
            </a:r>
            <a:r>
              <a:rPr lang="en-US" altLang="zh-CN" sz="160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fact(n-1)</a:t>
            </a:r>
            <a:r>
              <a:rPr lang="zh-CN" altLang="en-US" sz="160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返回结果</a:t>
            </a:r>
            <a:r>
              <a:rPr lang="en-US" altLang="zh-CN" sz="160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(n-1)!</a:t>
            </a:r>
            <a:endParaRPr kumimoji="0" lang="zh-CN" altLang="en-US" sz="1600" b="1" i="0" u="none" strike="noStrike" cap="none" spc="0" normalizeH="0">
              <a:ln>
                <a:noFill/>
              </a:ln>
              <a:solidFill>
                <a:srgbClr val="0070C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77" name="函数调用与返回的过程示意图"/>
          <p:cNvSpPr>
            <a:spLocks noGrp="1"/>
          </p:cNvSpPr>
          <p:nvPr>
            <p:ph type="title"/>
          </p:nvPr>
        </p:nvSpPr>
        <p:spPr>
          <a:xfrm>
            <a:off x="547201" y="354125"/>
            <a:ext cx="6615599" cy="1152045"/>
          </a:xfrm>
          <a:prstGeom prst="rect">
            <a:avLst/>
          </a:prstGeom>
        </p:spPr>
        <p:txBody>
          <a:bodyPr/>
          <a:lstStyle/>
          <a:p>
            <a:r>
              <a:t>函数调用与返回的过程示意图</a:t>
            </a:r>
          </a:p>
        </p:txBody>
      </p:sp>
      <p:sp>
        <p:nvSpPr>
          <p:cNvPr id="78" name="圆形"/>
          <p:cNvSpPr/>
          <p:nvPr/>
        </p:nvSpPr>
        <p:spPr>
          <a:xfrm>
            <a:off x="10097164" y="7099488"/>
            <a:ext cx="791482" cy="791482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9" name="圆形"/>
          <p:cNvSpPr/>
          <p:nvPr/>
        </p:nvSpPr>
        <p:spPr>
          <a:xfrm>
            <a:off x="5402439" y="7604852"/>
            <a:ext cx="791482" cy="791482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0" name="fact(3)…"/>
          <p:cNvSpPr txBox="1"/>
          <p:nvPr/>
        </p:nvSpPr>
        <p:spPr>
          <a:xfrm>
            <a:off x="738587" y="5515464"/>
            <a:ext cx="11599187" cy="3168047"/>
          </a:xfrm>
          <a:prstGeom prst="rect">
            <a:avLst/>
          </a:prstGeom>
          <a:noFill/>
          <a:ln w="25400" cap="flat">
            <a:solidFill>
              <a:srgbClr val="5E5E5E"/>
            </a:solidFill>
            <a:custDash>
              <a:ds d="200000" sp="200000"/>
            </a:custDash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t>fact(3)</a:t>
            </a:r>
          </a:p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t>= 3 *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fact(2)</a:t>
            </a:r>
          </a:p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t>= 3 *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2</a:t>
            </a:r>
          </a:p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t>= 6</a:t>
            </a:r>
          </a:p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endParaRPr lang="en-US"/>
          </a:p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</p:txBody>
      </p:sp>
      <p:sp>
        <p:nvSpPr>
          <p:cNvPr id="81" name="fact(2)…"/>
          <p:cNvSpPr txBox="1"/>
          <p:nvPr/>
        </p:nvSpPr>
        <p:spPr>
          <a:xfrm>
            <a:off x="5305687" y="6122961"/>
            <a:ext cx="6734066" cy="2113282"/>
          </a:xfrm>
          <a:prstGeom prst="rect">
            <a:avLst/>
          </a:prstGeom>
          <a:noFill/>
          <a:ln w="25400" cap="flat">
            <a:solidFill>
              <a:schemeClr val="accent1">
                <a:lumOff val="-13575"/>
              </a:schemeClr>
            </a:solidFill>
            <a:custDash>
              <a:ds d="200000" sp="200000"/>
            </a:custDash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t>fact(2)</a:t>
            </a:r>
          </a:p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t>= 2 *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fact(1)</a:t>
            </a:r>
          </a:p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t>= 2 *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1</a:t>
            </a:r>
          </a:p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t>= 2</a:t>
            </a:r>
          </a:p>
        </p:txBody>
      </p:sp>
      <p:sp>
        <p:nvSpPr>
          <p:cNvPr id="82" name="fact(1)…"/>
          <p:cNvSpPr txBox="1"/>
          <p:nvPr/>
        </p:nvSpPr>
        <p:spPr>
          <a:xfrm>
            <a:off x="9909163" y="6658998"/>
            <a:ext cx="1846859" cy="1076961"/>
          </a:xfrm>
          <a:prstGeom prst="rect">
            <a:avLst/>
          </a:prstGeom>
          <a:noFill/>
          <a:ln w="25400" cap="flat">
            <a:solidFill>
              <a:schemeClr val="accent6">
                <a:satOff val="-15808"/>
                <a:lumOff val="-17557"/>
              </a:schemeClr>
            </a:solidFill>
            <a:custDash>
              <a:ds d="200000" sp="200000"/>
            </a:custDash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t>fact(1)</a:t>
            </a:r>
          </a:p>
          <a:p>
            <a:pPr algn="l">
              <a:lnSpc>
                <a:spcPct val="120000"/>
              </a:lnSpc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t>= 1</a:t>
            </a:r>
          </a:p>
        </p:txBody>
      </p:sp>
      <p:sp>
        <p:nvSpPr>
          <p:cNvPr id="83" name="线条"/>
          <p:cNvSpPr/>
          <p:nvPr/>
        </p:nvSpPr>
        <p:spPr>
          <a:xfrm>
            <a:off x="3338771" y="6417378"/>
            <a:ext cx="1874799" cy="1"/>
          </a:xfrm>
          <a:prstGeom prst="line">
            <a:avLst/>
          </a:prstGeom>
          <a:noFill/>
          <a:ln w="50800" cap="flat">
            <a:solidFill>
              <a:schemeClr val="accent5">
                <a:hueOff val="-82419"/>
                <a:satOff val="-9513"/>
                <a:lumOff val="-16343"/>
              </a:schemeClr>
            </a:solidFill>
            <a:prstDash val="solid"/>
            <a:miter lim="400000"/>
            <a:tailEnd type="arrow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" name="线条"/>
          <p:cNvSpPr/>
          <p:nvPr/>
        </p:nvSpPr>
        <p:spPr>
          <a:xfrm>
            <a:off x="7971087" y="6971554"/>
            <a:ext cx="1874798" cy="1"/>
          </a:xfrm>
          <a:prstGeom prst="line">
            <a:avLst/>
          </a:prstGeom>
          <a:noFill/>
          <a:ln w="50800" cap="flat">
            <a:solidFill>
              <a:schemeClr val="accent5">
                <a:hueOff val="-82419"/>
                <a:satOff val="-9513"/>
                <a:lumOff val="-16343"/>
              </a:schemeClr>
            </a:solidFill>
            <a:prstDash val="solid"/>
            <a:miter lim="400000"/>
            <a:tailEnd type="arrow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3" name="连接线"/>
          <p:cNvSpPr/>
          <p:nvPr/>
        </p:nvSpPr>
        <p:spPr>
          <a:xfrm>
            <a:off x="6698975" y="7700996"/>
            <a:ext cx="3620920" cy="791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1" extrusionOk="0">
                <a:moveTo>
                  <a:pt x="21600" y="3100"/>
                </a:moveTo>
                <a:cubicBezTo>
                  <a:pt x="14359" y="21600"/>
                  <a:pt x="7159" y="20567"/>
                  <a:pt x="0" y="0"/>
                </a:cubicBezTo>
              </a:path>
            </a:pathLst>
          </a:custGeom>
          <a:noFill/>
          <a:ln w="38100" cap="flat">
            <a:solidFill>
              <a:srgbClr val="000000"/>
            </a:solidFill>
            <a:prstDash val="solid"/>
            <a:miter lim="400000"/>
            <a:headEnd type="oval" w="med" len="med"/>
            <a:tailEnd type="stealth" w="med" len="med"/>
          </a:ln>
          <a:effectLst/>
        </p:spPr>
        <p:txBody>
          <a:bodyPr/>
          <a:lstStyle/>
          <a:p>
            <a:endParaRPr/>
          </a:p>
        </p:txBody>
      </p:sp>
      <p:sp>
        <p:nvSpPr>
          <p:cNvPr id="94" name="连接线"/>
          <p:cNvSpPr/>
          <p:nvPr/>
        </p:nvSpPr>
        <p:spPr>
          <a:xfrm>
            <a:off x="2081559" y="7099488"/>
            <a:ext cx="3365265" cy="1426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40" extrusionOk="0">
                <a:moveTo>
                  <a:pt x="21600" y="12295"/>
                </a:moveTo>
                <a:cubicBezTo>
                  <a:pt x="12698" y="21600"/>
                  <a:pt x="5498" y="17502"/>
                  <a:pt x="0" y="0"/>
                </a:cubicBezTo>
              </a:path>
            </a:pathLst>
          </a:custGeom>
          <a:noFill/>
          <a:ln w="38100" cap="flat">
            <a:solidFill>
              <a:srgbClr val="000000"/>
            </a:solidFill>
            <a:prstDash val="solid"/>
            <a:miter lim="400000"/>
            <a:headEnd type="oval" w="med" len="med"/>
            <a:tailEnd type="stealth" w="med" len="med"/>
          </a:ln>
          <a:effectLst/>
        </p:spPr>
        <p:txBody>
          <a:bodyPr/>
          <a:lstStyle/>
          <a:p>
            <a:endParaRPr/>
          </a:p>
        </p:txBody>
      </p:sp>
      <p:sp>
        <p:nvSpPr>
          <p:cNvPr id="87" name="调用"/>
          <p:cNvSpPr txBox="1"/>
          <p:nvPr/>
        </p:nvSpPr>
        <p:spPr>
          <a:xfrm>
            <a:off x="3913585" y="5798687"/>
            <a:ext cx="723901" cy="520701"/>
          </a:xfrm>
          <a:prstGeom prst="rect">
            <a:avLst/>
          </a:prstGeom>
          <a:solidFill>
            <a:schemeClr val="accent6">
              <a:satOff val="18029"/>
              <a:lumOff val="12067"/>
            </a:schemeClr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t>调用</a:t>
            </a:r>
          </a:p>
        </p:txBody>
      </p:sp>
      <p:sp>
        <p:nvSpPr>
          <p:cNvPr id="88" name="调用"/>
          <p:cNvSpPr txBox="1"/>
          <p:nvPr/>
        </p:nvSpPr>
        <p:spPr>
          <a:xfrm>
            <a:off x="8625226" y="6340123"/>
            <a:ext cx="723901" cy="520701"/>
          </a:xfrm>
          <a:prstGeom prst="rect">
            <a:avLst/>
          </a:prstGeom>
          <a:solidFill>
            <a:schemeClr val="accent6">
              <a:satOff val="18029"/>
              <a:lumOff val="12067"/>
            </a:schemeClr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t>调用</a:t>
            </a:r>
          </a:p>
        </p:txBody>
      </p:sp>
      <p:sp>
        <p:nvSpPr>
          <p:cNvPr id="89" name="返回"/>
          <p:cNvSpPr txBox="1"/>
          <p:nvPr/>
        </p:nvSpPr>
        <p:spPr>
          <a:xfrm>
            <a:off x="8447374" y="7715542"/>
            <a:ext cx="723901" cy="520701"/>
          </a:xfrm>
          <a:prstGeom prst="rect">
            <a:avLst/>
          </a:prstGeom>
          <a:solidFill>
            <a:srgbClr val="D6D5D5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t>返回</a:t>
            </a:r>
          </a:p>
        </p:txBody>
      </p:sp>
      <p:sp>
        <p:nvSpPr>
          <p:cNvPr id="90" name="返回"/>
          <p:cNvSpPr txBox="1"/>
          <p:nvPr/>
        </p:nvSpPr>
        <p:spPr>
          <a:xfrm>
            <a:off x="3663396" y="7805265"/>
            <a:ext cx="723901" cy="520701"/>
          </a:xfrm>
          <a:prstGeom prst="rect">
            <a:avLst/>
          </a:prstGeom>
          <a:solidFill>
            <a:srgbClr val="D6D5D5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t>返回</a:t>
            </a:r>
          </a:p>
        </p:txBody>
      </p:sp>
      <p:sp>
        <p:nvSpPr>
          <p:cNvPr id="92" name="int fact(int n) {…"/>
          <p:cNvSpPr txBox="1"/>
          <p:nvPr/>
        </p:nvSpPr>
        <p:spPr>
          <a:xfrm>
            <a:off x="632570" y="2464191"/>
            <a:ext cx="8551014" cy="245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BA2DA2"/>
                </a:solidFill>
              </a:rPr>
              <a:t>int</a:t>
            </a:r>
            <a:r>
              <a:t> fact(</a:t>
            </a:r>
            <a:r>
              <a:rPr>
                <a:solidFill>
                  <a:srgbClr val="BA2DA2"/>
                </a:solidFill>
              </a:rPr>
              <a:t>int</a:t>
            </a:r>
            <a:r>
              <a:t> n) {</a:t>
            </a:r>
          </a:p>
          <a:p>
            <a:pPr lvl="5" indent="0"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BA2DA2"/>
                </a:solidFill>
              </a:rPr>
              <a:t>if</a:t>
            </a:r>
            <a:r>
              <a:t> (n == </a:t>
            </a:r>
            <a:r>
              <a:rPr>
                <a:solidFill>
                  <a:srgbClr val="272AD8"/>
                </a:solidFill>
              </a:rPr>
              <a:t>1</a:t>
            </a:r>
            <a:r>
              <a:t>)         </a:t>
            </a: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    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t> </a:t>
            </a:r>
            <a:r>
              <a:rPr>
                <a:solidFill>
                  <a:srgbClr val="272AD8"/>
                </a:solidFill>
              </a:rPr>
              <a:t>1</a:t>
            </a:r>
            <a:r>
              <a:t>;       </a:t>
            </a: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0084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BA2DA2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 n * </a:t>
            </a:r>
            <a:r>
              <a:rPr>
                <a:solidFill>
                  <a:srgbClr val="31595D"/>
                </a:solidFill>
              </a:rPr>
              <a:t>fact</a:t>
            </a:r>
            <a:r>
              <a:rPr>
                <a:solidFill>
                  <a:srgbClr val="000000"/>
                </a:solidFill>
              </a:rPr>
              <a:t>(n-</a:t>
            </a:r>
            <a:r>
              <a:rPr>
                <a:solidFill>
                  <a:srgbClr val="272AD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);  </a:t>
            </a:r>
            <a:r>
              <a:t>// n * (n-1)!</a:t>
            </a:r>
            <a:endParaRPr>
              <a:solidFill>
                <a:srgbClr val="000000"/>
              </a:solidFill>
            </a:endParaRPr>
          </a:p>
          <a:p>
            <a:pPr algn="l" defTabSz="439419">
              <a:lnSpc>
                <a:spcPct val="120000"/>
              </a:lnSpc>
              <a:tabLst>
                <a:tab pos="431800" algn="l"/>
              </a:tabLst>
              <a:defRPr sz="2700">
                <a:solidFill>
                  <a:srgbClr val="0084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}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52B15B-4365-4B4A-898E-5A554CB3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23" y="2151026"/>
            <a:ext cx="2887322" cy="26160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73" name="程序运行的调用栈"/>
          <p:cNvSpPr>
            <a:spLocks noGrp="1"/>
          </p:cNvSpPr>
          <p:nvPr>
            <p:ph type="title"/>
          </p:nvPr>
        </p:nvSpPr>
        <p:spPr>
          <a:xfrm>
            <a:off x="547201" y="354125"/>
            <a:ext cx="8422934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观察函数</a:t>
            </a:r>
            <a:r>
              <a:t>调用栈</a:t>
            </a:r>
            <a:r>
              <a:rPr lang="zh-CN" altLang="en-US"/>
              <a:t>，理解递归的运行过程</a:t>
            </a:r>
            <a:endParaRPr/>
          </a:p>
        </p:txBody>
      </p:sp>
      <p:pic>
        <p:nvPicPr>
          <p:cNvPr id="74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8" y="2408210"/>
            <a:ext cx="11933430" cy="629003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B9E5589-DD38-4656-9484-8053098583EE}"/>
              </a:ext>
            </a:extLst>
          </p:cNvPr>
          <p:cNvSpPr/>
          <p:nvPr/>
        </p:nvSpPr>
        <p:spPr>
          <a:xfrm>
            <a:off x="1106556" y="6526697"/>
            <a:ext cx="1311965" cy="1842052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7F25E46-17E0-4A25-B267-660154919751}"/>
              </a:ext>
            </a:extLst>
          </p:cNvPr>
          <p:cNvCxnSpPr/>
          <p:nvPr/>
        </p:nvCxnSpPr>
        <p:spPr>
          <a:xfrm flipV="1">
            <a:off x="2736574" y="7043530"/>
            <a:ext cx="0" cy="1205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A2511A7-31A5-4BF6-8EE7-5549F64183B8}"/>
              </a:ext>
            </a:extLst>
          </p:cNvPr>
          <p:cNvSpPr txBox="1"/>
          <p:nvPr/>
        </p:nvSpPr>
        <p:spPr>
          <a:xfrm>
            <a:off x="854175" y="8391069"/>
            <a:ext cx="1949253" cy="471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函数调用“栈”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73" name="程序运行的调用栈"/>
          <p:cNvSpPr>
            <a:spLocks noGrp="1"/>
          </p:cNvSpPr>
          <p:nvPr>
            <p:ph type="title"/>
          </p:nvPr>
        </p:nvSpPr>
        <p:spPr>
          <a:xfrm>
            <a:off x="547201" y="354125"/>
            <a:ext cx="8075206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t>程序运行</a:t>
            </a:r>
            <a:r>
              <a:rPr lang="zh-CN" altLang="en-US"/>
              <a:t>时</a:t>
            </a:r>
            <a:r>
              <a:t>的</a:t>
            </a:r>
            <a:r>
              <a:rPr lang="zh-CN" altLang="en-US"/>
              <a:t>函数</a:t>
            </a:r>
            <a:r>
              <a:t>调用栈</a:t>
            </a:r>
            <a:r>
              <a:rPr lang="zh-CN" altLang="en-US"/>
              <a:t>（</a:t>
            </a:r>
            <a:r>
              <a:rPr lang="en-US" altLang="zh-CN"/>
              <a:t>VS 2019</a:t>
            </a:r>
            <a:r>
              <a:rPr lang="zh-CN" altLang="en-US"/>
              <a:t>）</a:t>
            </a:r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98E229-C57A-40F3-8765-2AAE8AB3C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" t="1336" r="2151"/>
          <a:stretch/>
        </p:blipFill>
        <p:spPr>
          <a:xfrm>
            <a:off x="5662680" y="2478023"/>
            <a:ext cx="6758001" cy="34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A3731D-5440-40F7-9824-29ACD40D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681" y="7041739"/>
            <a:ext cx="6725264" cy="2069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1F7522-FD8D-459A-8BF4-BC70F22C01F6}"/>
              </a:ext>
            </a:extLst>
          </p:cNvPr>
          <p:cNvSpPr/>
          <p:nvPr/>
        </p:nvSpPr>
        <p:spPr>
          <a:xfrm>
            <a:off x="5610104" y="2478022"/>
            <a:ext cx="993913" cy="31422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标注: 线形(带强调线) 2">
            <a:extLst>
              <a:ext uri="{FF2B5EF4-FFF2-40B4-BE49-F238E27FC236}">
                <a16:creationId xmlns:a16="http://schemas.microsoft.com/office/drawing/2014/main" id="{721FA116-935D-49B8-A8A2-E22C5F48D0B1}"/>
              </a:ext>
            </a:extLst>
          </p:cNvPr>
          <p:cNvSpPr/>
          <p:nvPr/>
        </p:nvSpPr>
        <p:spPr>
          <a:xfrm>
            <a:off x="592987" y="2482275"/>
            <a:ext cx="3932996" cy="1569660"/>
          </a:xfrm>
          <a:prstGeom prst="accentCallout1">
            <a:avLst>
              <a:gd name="adj1" fmla="val 52725"/>
              <a:gd name="adj2" fmla="val 104908"/>
              <a:gd name="adj3" fmla="val 100470"/>
              <a:gd name="adj4" fmla="val 127482"/>
            </a:avLst>
          </a:prstGeom>
          <a:ln w="127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txBody>
          <a:bodyPr wrap="square" rtlCol="0" anchor="ctr">
            <a:spAutoFit/>
          </a:bodyPr>
          <a:lstStyle/>
          <a:p>
            <a:pPr algn="just"/>
            <a:r>
              <a:rPr lang="zh-CN" altLang="en-US" b="0">
                <a:solidFill>
                  <a:srgbClr val="0000FF"/>
                </a:solidFill>
                <a:latin typeface="Consolas" panose="020B0609020204030204" pitchFamily="49" charset="0"/>
              </a:rPr>
              <a:t>程序运行时，代码（机器指令）被操作系统读入（也称加载）到内存中之后，各指令所在内存单元的地址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9A5C50F-2E77-4064-8646-7F8557607910}"/>
              </a:ext>
            </a:extLst>
          </p:cNvPr>
          <p:cNvSpPr/>
          <p:nvPr/>
        </p:nvSpPr>
        <p:spPr>
          <a:xfrm>
            <a:off x="6643774" y="7290096"/>
            <a:ext cx="1802295" cy="18209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标注: 线形(带强调线) 42">
            <a:extLst>
              <a:ext uri="{FF2B5EF4-FFF2-40B4-BE49-F238E27FC236}">
                <a16:creationId xmlns:a16="http://schemas.microsoft.com/office/drawing/2014/main" id="{F580F0EC-387F-43E3-B606-5451FC1BE602}"/>
              </a:ext>
            </a:extLst>
          </p:cNvPr>
          <p:cNvSpPr/>
          <p:nvPr/>
        </p:nvSpPr>
        <p:spPr>
          <a:xfrm>
            <a:off x="551634" y="6874597"/>
            <a:ext cx="4194314" cy="830997"/>
          </a:xfrm>
          <a:prstGeom prst="accentCallout1">
            <a:avLst>
              <a:gd name="adj1" fmla="val 51898"/>
              <a:gd name="adj2" fmla="val 102679"/>
              <a:gd name="adj3" fmla="val 148951"/>
              <a:gd name="adj4" fmla="val 145657"/>
            </a:avLst>
          </a:prstGeom>
          <a:ln w="127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txBody>
          <a:bodyPr wrap="square" rtlCol="0" anchor="ctr">
            <a:spAutoFit/>
          </a:bodyPr>
          <a:lstStyle/>
          <a:p>
            <a:r>
              <a:rPr lang="zh-CN" altLang="en-US" b="0">
                <a:solidFill>
                  <a:srgbClr val="0000FF"/>
                </a:solidFill>
                <a:latin typeface="Consolas" panose="020B0609020204030204" pitchFamily="49" charset="0"/>
              </a:rPr>
              <a:t>汇编代码机器指令的二进制串（</a:t>
            </a:r>
            <a:r>
              <a:rPr lang="en-US" altLang="zh-CN" b="0">
                <a:solidFill>
                  <a:srgbClr val="0000FF"/>
                </a:solidFill>
                <a:latin typeface="Consolas" panose="020B0609020204030204" pitchFamily="49" charset="0"/>
              </a:rPr>
              <a:t>16</a:t>
            </a:r>
            <a:r>
              <a:rPr lang="zh-CN" altLang="en-US" b="0">
                <a:solidFill>
                  <a:srgbClr val="0000FF"/>
                </a:solidFill>
                <a:latin typeface="Consolas" panose="020B0609020204030204" pitchFamily="49" charset="0"/>
              </a:rPr>
              <a:t>进制显示）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61ECECE-7567-4861-B3CB-B1A2DDE07780}"/>
              </a:ext>
            </a:extLst>
          </p:cNvPr>
          <p:cNvSpPr/>
          <p:nvPr/>
        </p:nvSpPr>
        <p:spPr>
          <a:xfrm>
            <a:off x="8844757" y="2478021"/>
            <a:ext cx="3589866" cy="31422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标注: 线形(带强调线) 44">
            <a:extLst>
              <a:ext uri="{FF2B5EF4-FFF2-40B4-BE49-F238E27FC236}">
                <a16:creationId xmlns:a16="http://schemas.microsoft.com/office/drawing/2014/main" id="{321B89D2-121D-4E20-B6FB-F373EE282A8E}"/>
              </a:ext>
            </a:extLst>
          </p:cNvPr>
          <p:cNvSpPr/>
          <p:nvPr/>
        </p:nvSpPr>
        <p:spPr>
          <a:xfrm>
            <a:off x="5282660" y="6210843"/>
            <a:ext cx="3070644" cy="461665"/>
          </a:xfrm>
          <a:prstGeom prst="accentCallout1">
            <a:avLst>
              <a:gd name="adj1" fmla="val 47593"/>
              <a:gd name="adj2" fmla="val 97931"/>
              <a:gd name="adj3" fmla="val -129011"/>
              <a:gd name="adj4" fmla="val 116724"/>
            </a:avLst>
          </a:prstGeom>
          <a:ln w="127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txBody>
          <a:bodyPr wrap="square" rtlCol="0" anchor="ctr">
            <a:spAutoFit/>
          </a:bodyPr>
          <a:lstStyle/>
          <a:p>
            <a:r>
              <a:rPr lang="zh-CN" altLang="en-US" b="0">
                <a:solidFill>
                  <a:srgbClr val="0000FF"/>
                </a:solidFill>
                <a:latin typeface="Consolas" panose="020B0609020204030204" pitchFamily="49" charset="0"/>
              </a:rPr>
              <a:t>代码对应的汇编代码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60FE360-851F-6B76-5768-7E173344030A}"/>
              </a:ext>
            </a:extLst>
          </p:cNvPr>
          <p:cNvSpPr/>
          <p:nvPr/>
        </p:nvSpPr>
        <p:spPr>
          <a:xfrm>
            <a:off x="8783391" y="4876800"/>
            <a:ext cx="824248" cy="300507"/>
          </a:xfrm>
          <a:prstGeom prst="ellipse">
            <a:avLst/>
          </a:prstGeom>
          <a:solidFill>
            <a:srgbClr val="C0EFAF">
              <a:alpha val="38039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BF4437-DAAF-A92B-7651-FA170FDA94B5}"/>
              </a:ext>
            </a:extLst>
          </p:cNvPr>
          <p:cNvSpPr/>
          <p:nvPr/>
        </p:nvSpPr>
        <p:spPr>
          <a:xfrm>
            <a:off x="8957117" y="8063198"/>
            <a:ext cx="824248" cy="300507"/>
          </a:xfrm>
          <a:prstGeom prst="ellipse">
            <a:avLst/>
          </a:prstGeom>
          <a:solidFill>
            <a:srgbClr val="C0EFAF">
              <a:alpha val="38039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4360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042BA1-777D-485F-A1F5-0C72DFE2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74" y="7341631"/>
            <a:ext cx="4314825" cy="828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98E229-C57A-40F3-8765-2AAE8AB3C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" t="1336" r="2151"/>
          <a:stretch/>
        </p:blipFill>
        <p:spPr>
          <a:xfrm>
            <a:off x="5658246" y="2754919"/>
            <a:ext cx="6758001" cy="34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A3731D-5440-40F7-9824-29ACD40D7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247" y="7318635"/>
            <a:ext cx="6725264" cy="2069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5F01921-3BEC-4208-9BFA-6F891AA64EFD}"/>
              </a:ext>
            </a:extLst>
          </p:cNvPr>
          <p:cNvCxnSpPr>
            <a:cxnSpLocks/>
          </p:cNvCxnSpPr>
          <p:nvPr/>
        </p:nvCxnSpPr>
        <p:spPr>
          <a:xfrm>
            <a:off x="1293744" y="5593089"/>
            <a:ext cx="0" cy="408739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FB4E957-A14E-496F-810B-0219BBB35049}"/>
              </a:ext>
            </a:extLst>
          </p:cNvPr>
          <p:cNvCxnSpPr>
            <a:cxnSpLocks/>
          </p:cNvCxnSpPr>
          <p:nvPr/>
        </p:nvCxnSpPr>
        <p:spPr>
          <a:xfrm>
            <a:off x="5540991" y="5593089"/>
            <a:ext cx="0" cy="41377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3F507A-A51E-4DB7-AB18-FDD477703013}"/>
              </a:ext>
            </a:extLst>
          </p:cNvPr>
          <p:cNvCxnSpPr>
            <a:cxnSpLocks/>
          </p:cNvCxnSpPr>
          <p:nvPr/>
        </p:nvCxnSpPr>
        <p:spPr>
          <a:xfrm>
            <a:off x="1315174" y="9476887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FB8D210-1CF2-417F-A942-2067E3E49D62}"/>
              </a:ext>
            </a:extLst>
          </p:cNvPr>
          <p:cNvCxnSpPr>
            <a:cxnSpLocks/>
          </p:cNvCxnSpPr>
          <p:nvPr/>
        </p:nvCxnSpPr>
        <p:spPr>
          <a:xfrm>
            <a:off x="1315174" y="8170306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B2D9D86-384D-4949-A6CE-012CBC586B42}"/>
              </a:ext>
            </a:extLst>
          </p:cNvPr>
          <p:cNvCxnSpPr>
            <a:cxnSpLocks/>
          </p:cNvCxnSpPr>
          <p:nvPr/>
        </p:nvCxnSpPr>
        <p:spPr>
          <a:xfrm>
            <a:off x="1300887" y="6394511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3A34862-F2DF-4F3D-BF9C-9854A43EEED8}"/>
              </a:ext>
            </a:extLst>
          </p:cNvPr>
          <p:cNvCxnSpPr>
            <a:cxnSpLocks/>
          </p:cNvCxnSpPr>
          <p:nvPr/>
        </p:nvCxnSpPr>
        <p:spPr>
          <a:xfrm>
            <a:off x="1306478" y="7755968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C036278-3EB1-4B65-BB1C-12ABD38B60AE}"/>
              </a:ext>
            </a:extLst>
          </p:cNvPr>
          <p:cNvSpPr/>
          <p:nvPr/>
        </p:nvSpPr>
        <p:spPr>
          <a:xfrm>
            <a:off x="1308030" y="6394512"/>
            <a:ext cx="4213157" cy="972379"/>
          </a:xfrm>
          <a:prstGeom prst="rect">
            <a:avLst/>
          </a:prstGeom>
          <a:pattFill prst="ltDnDiag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70BB8-016B-44E4-AE88-ED1541AEFBEE}"/>
              </a:ext>
            </a:extLst>
          </p:cNvPr>
          <p:cNvSpPr txBox="1"/>
          <p:nvPr/>
        </p:nvSpPr>
        <p:spPr>
          <a:xfrm>
            <a:off x="2300381" y="5357127"/>
            <a:ext cx="225702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函数调用栈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FillTx/>
                <a:latin typeface="Helvetica Neue"/>
                <a:ea typeface="Helvetica Neue"/>
                <a:cs typeface="Helvetica Neue"/>
                <a:sym typeface="Helvetica Neue"/>
              </a:rPr>
              <a:t>栈顶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9CB4CC-E23F-4FB3-83E9-4DEACF1F84F5}"/>
              </a:ext>
            </a:extLst>
          </p:cNvPr>
          <p:cNvCxnSpPr>
            <a:cxnSpLocks/>
          </p:cNvCxnSpPr>
          <p:nvPr/>
        </p:nvCxnSpPr>
        <p:spPr>
          <a:xfrm>
            <a:off x="3375016" y="5894480"/>
            <a:ext cx="0" cy="42281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07A631B-2508-4F57-99C4-A37340577F3C}"/>
              </a:ext>
            </a:extLst>
          </p:cNvPr>
          <p:cNvCxnSpPr>
            <a:cxnSpLocks/>
          </p:cNvCxnSpPr>
          <p:nvPr/>
        </p:nvCxnSpPr>
        <p:spPr>
          <a:xfrm>
            <a:off x="3364173" y="6469711"/>
            <a:ext cx="0" cy="1712123"/>
          </a:xfrm>
          <a:prstGeom prst="line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FE3EE9C-8D90-4DE9-BB1E-46F81C7105B1}"/>
              </a:ext>
            </a:extLst>
          </p:cNvPr>
          <p:cNvSpPr/>
          <p:nvPr/>
        </p:nvSpPr>
        <p:spPr>
          <a:xfrm>
            <a:off x="1321282" y="8195566"/>
            <a:ext cx="4192443" cy="1391983"/>
          </a:xfrm>
          <a:prstGeom prst="rect">
            <a:avLst/>
          </a:prstGeom>
          <a:pattFill prst="lt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27D362-8C62-477C-BA83-D47DFB69DC29}"/>
              </a:ext>
            </a:extLst>
          </p:cNvPr>
          <p:cNvSpPr txBox="1"/>
          <p:nvPr/>
        </p:nvSpPr>
        <p:spPr>
          <a:xfrm>
            <a:off x="1243146" y="6021742"/>
            <a:ext cx="41835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地址                       数值</a:t>
            </a:r>
          </a:p>
        </p:txBody>
      </p:sp>
      <p:sp>
        <p:nvSpPr>
          <p:cNvPr id="32" name="左中括号 31">
            <a:extLst>
              <a:ext uri="{FF2B5EF4-FFF2-40B4-BE49-F238E27FC236}">
                <a16:creationId xmlns:a16="http://schemas.microsoft.com/office/drawing/2014/main" id="{7373F9B4-CF70-46B5-9118-5F52874EEC73}"/>
              </a:ext>
            </a:extLst>
          </p:cNvPr>
          <p:cNvSpPr/>
          <p:nvPr/>
        </p:nvSpPr>
        <p:spPr>
          <a:xfrm>
            <a:off x="1036624" y="6483035"/>
            <a:ext cx="186595" cy="1687271"/>
          </a:xfrm>
          <a:prstGeom prst="leftBracke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D3925DF-2C6D-490D-B6C7-2D02C1CF0058}"/>
              </a:ext>
            </a:extLst>
          </p:cNvPr>
          <p:cNvSpPr txBox="1"/>
          <p:nvPr/>
        </p:nvSpPr>
        <p:spPr>
          <a:xfrm rot="16200000">
            <a:off x="119308" y="7036142"/>
            <a:ext cx="12920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FillTx/>
                <a:latin typeface="Consolas" panose="020B0609020204030204" pitchFamily="49" charset="0"/>
                <a:sym typeface="Helvetica Neue"/>
              </a:rPr>
              <a:t>act(3)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2BE4A48-38F4-4556-B3CA-8780DD835509}"/>
              </a:ext>
            </a:extLst>
          </p:cNvPr>
          <p:cNvSpPr/>
          <p:nvPr/>
        </p:nvSpPr>
        <p:spPr>
          <a:xfrm>
            <a:off x="1300568" y="6394510"/>
            <a:ext cx="4213157" cy="150402"/>
          </a:xfrm>
          <a:prstGeom prst="rect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A98F94B-BB87-4B03-BF2A-F1DDFE8E40CC}"/>
              </a:ext>
            </a:extLst>
          </p:cNvPr>
          <p:cNvSpPr/>
          <p:nvPr/>
        </p:nvSpPr>
        <p:spPr>
          <a:xfrm>
            <a:off x="1300568" y="8168619"/>
            <a:ext cx="4213157" cy="150402"/>
          </a:xfrm>
          <a:prstGeom prst="rect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D0A7C7C-9BDF-42BA-9D46-F0F8DD717DD4}"/>
              </a:ext>
            </a:extLst>
          </p:cNvPr>
          <p:cNvSpPr txBox="1"/>
          <p:nvPr/>
        </p:nvSpPr>
        <p:spPr>
          <a:xfrm>
            <a:off x="217223" y="9208559"/>
            <a:ext cx="10259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高地址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652A84D-F3A0-4352-8032-E85E38CE2143}"/>
              </a:ext>
            </a:extLst>
          </p:cNvPr>
          <p:cNvSpPr/>
          <p:nvPr/>
        </p:nvSpPr>
        <p:spPr>
          <a:xfrm>
            <a:off x="6671824" y="8319021"/>
            <a:ext cx="5711687" cy="364435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AACEB2E-FA98-4AE2-B4C2-1AF88BBEE347}"/>
              </a:ext>
            </a:extLst>
          </p:cNvPr>
          <p:cNvCxnSpPr/>
          <p:nvPr/>
        </p:nvCxnSpPr>
        <p:spPr>
          <a:xfrm>
            <a:off x="5513725" y="7633251"/>
            <a:ext cx="489510" cy="987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8A503CF9-1136-40C1-BAB0-AE1EAA70E932}"/>
              </a:ext>
            </a:extLst>
          </p:cNvPr>
          <p:cNvSpPr/>
          <p:nvPr/>
        </p:nvSpPr>
        <p:spPr>
          <a:xfrm>
            <a:off x="3375016" y="7633251"/>
            <a:ext cx="589988" cy="589988"/>
          </a:xfrm>
          <a:prstGeom prst="ellipse">
            <a:avLst/>
          </a:prstGeom>
          <a:solidFill>
            <a:schemeClr val="accent3">
              <a:lumMod val="75000"/>
              <a:alpha val="32157"/>
            </a:schemeClr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程序运行的调用栈">
            <a:extLst>
              <a:ext uri="{FF2B5EF4-FFF2-40B4-BE49-F238E27FC236}">
                <a16:creationId xmlns:a16="http://schemas.microsoft.com/office/drawing/2014/main" id="{78504104-9F8C-EEF2-0ECD-29C01C6A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8075206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t>程序运行</a:t>
            </a:r>
            <a:r>
              <a:rPr lang="zh-CN" altLang="en-US"/>
              <a:t>时</a:t>
            </a:r>
            <a:r>
              <a:t>的</a:t>
            </a:r>
            <a:r>
              <a:rPr lang="zh-CN" altLang="en-US"/>
              <a:t>函数</a:t>
            </a:r>
            <a:r>
              <a:t>调用栈</a:t>
            </a:r>
            <a:r>
              <a:rPr lang="zh-CN" altLang="en-US"/>
              <a:t>（</a:t>
            </a:r>
            <a:r>
              <a:rPr lang="en-US" altLang="zh-CN"/>
              <a:t>VS 2019</a:t>
            </a:r>
            <a:r>
              <a:rPr lang="zh-CN" altLang="en-US"/>
              <a:t>）</a:t>
            </a:r>
            <a:endParaRPr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99E25C-E730-4361-4FE9-577F84343219}"/>
              </a:ext>
            </a:extLst>
          </p:cNvPr>
          <p:cNvSpPr/>
          <p:nvPr/>
        </p:nvSpPr>
        <p:spPr>
          <a:xfrm>
            <a:off x="8763935" y="5146133"/>
            <a:ext cx="824248" cy="300507"/>
          </a:xfrm>
          <a:prstGeom prst="ellipse">
            <a:avLst/>
          </a:prstGeom>
          <a:solidFill>
            <a:srgbClr val="C0EFAF">
              <a:alpha val="38039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2888B34-4621-481A-E1E3-F3E079430A72}"/>
              </a:ext>
            </a:extLst>
          </p:cNvPr>
          <p:cNvSpPr/>
          <p:nvPr/>
        </p:nvSpPr>
        <p:spPr>
          <a:xfrm>
            <a:off x="8939735" y="8344545"/>
            <a:ext cx="824248" cy="300507"/>
          </a:xfrm>
          <a:prstGeom prst="ellipse">
            <a:avLst/>
          </a:prstGeom>
          <a:solidFill>
            <a:srgbClr val="C0EFAF">
              <a:alpha val="38039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D977AD-0875-AFE5-AEA2-96B04F3BE3CB}"/>
              </a:ext>
            </a:extLst>
          </p:cNvPr>
          <p:cNvSpPr txBox="1"/>
          <p:nvPr/>
        </p:nvSpPr>
        <p:spPr>
          <a:xfrm>
            <a:off x="529356" y="2238876"/>
            <a:ext cx="4569436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函数调用时，操作系统会分配一片内存区域，称为“</a:t>
            </a:r>
            <a:r>
              <a:rPr kumimoji="0" lang="zh-CN" altLang="en-US" sz="20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函数调用栈</a:t>
            </a:r>
            <a:r>
              <a:rPr kumimoji="0" lang="zh-CN" altLang="en-US" sz="20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”，专门用于“传递参数”、记录“函数返回上一级后下一条指令的内存地址”等等。</a:t>
            </a:r>
          </a:p>
        </p:txBody>
      </p:sp>
    </p:spTree>
    <p:extLst>
      <p:ext uri="{BB962C8B-B14F-4D97-AF65-F5344CB8AC3E}">
        <p14:creationId xmlns:p14="http://schemas.microsoft.com/office/powerpoint/2010/main" val="40876655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5D753F-46A0-4AF1-8ECB-149CAE42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61" y="5594411"/>
            <a:ext cx="4295775" cy="80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042BA1-777D-485F-A1F5-0C72DFE2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74" y="7341631"/>
            <a:ext cx="4314825" cy="828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98E229-C57A-40F3-8765-2AAE8AB3C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" t="1336" r="2151"/>
          <a:stretch/>
        </p:blipFill>
        <p:spPr>
          <a:xfrm>
            <a:off x="5658246" y="2754919"/>
            <a:ext cx="6758001" cy="34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A3731D-5440-40F7-9824-29ACD40D7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247" y="7318635"/>
            <a:ext cx="6725264" cy="2069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5F01921-3BEC-4208-9BFA-6F891AA64EFD}"/>
              </a:ext>
            </a:extLst>
          </p:cNvPr>
          <p:cNvCxnSpPr>
            <a:cxnSpLocks/>
          </p:cNvCxnSpPr>
          <p:nvPr/>
        </p:nvCxnSpPr>
        <p:spPr>
          <a:xfrm>
            <a:off x="1293744" y="4088296"/>
            <a:ext cx="0" cy="559218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FB4E957-A14E-496F-810B-0219BBB35049}"/>
              </a:ext>
            </a:extLst>
          </p:cNvPr>
          <p:cNvCxnSpPr>
            <a:cxnSpLocks/>
          </p:cNvCxnSpPr>
          <p:nvPr/>
        </p:nvCxnSpPr>
        <p:spPr>
          <a:xfrm>
            <a:off x="5540991" y="3955774"/>
            <a:ext cx="0" cy="57750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3F507A-A51E-4DB7-AB18-FDD477703013}"/>
              </a:ext>
            </a:extLst>
          </p:cNvPr>
          <p:cNvCxnSpPr>
            <a:cxnSpLocks/>
          </p:cNvCxnSpPr>
          <p:nvPr/>
        </p:nvCxnSpPr>
        <p:spPr>
          <a:xfrm>
            <a:off x="1315174" y="9476887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FB8D210-1CF2-417F-A942-2067E3E49D62}"/>
              </a:ext>
            </a:extLst>
          </p:cNvPr>
          <p:cNvCxnSpPr>
            <a:cxnSpLocks/>
          </p:cNvCxnSpPr>
          <p:nvPr/>
        </p:nvCxnSpPr>
        <p:spPr>
          <a:xfrm>
            <a:off x="1315174" y="8170306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B2D9D86-384D-4949-A6CE-012CBC586B42}"/>
              </a:ext>
            </a:extLst>
          </p:cNvPr>
          <p:cNvCxnSpPr>
            <a:cxnSpLocks/>
          </p:cNvCxnSpPr>
          <p:nvPr/>
        </p:nvCxnSpPr>
        <p:spPr>
          <a:xfrm>
            <a:off x="1300887" y="6394511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48D81D-D3C3-4BDB-BD94-56C42F32F454}"/>
              </a:ext>
            </a:extLst>
          </p:cNvPr>
          <p:cNvCxnSpPr>
            <a:cxnSpLocks/>
          </p:cNvCxnSpPr>
          <p:nvPr/>
        </p:nvCxnSpPr>
        <p:spPr>
          <a:xfrm>
            <a:off x="1300568" y="4577518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096305-A61F-4D57-A700-B48B1925A26E}"/>
              </a:ext>
            </a:extLst>
          </p:cNvPr>
          <p:cNvCxnSpPr>
            <a:cxnSpLocks/>
          </p:cNvCxnSpPr>
          <p:nvPr/>
        </p:nvCxnSpPr>
        <p:spPr>
          <a:xfrm>
            <a:off x="1314139" y="5994461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3A34862-F2DF-4F3D-BF9C-9854A43EEED8}"/>
              </a:ext>
            </a:extLst>
          </p:cNvPr>
          <p:cNvCxnSpPr>
            <a:cxnSpLocks/>
          </p:cNvCxnSpPr>
          <p:nvPr/>
        </p:nvCxnSpPr>
        <p:spPr>
          <a:xfrm>
            <a:off x="1306478" y="7755968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ACF56FF-A2A6-4017-A4DC-426B9CDFB601}"/>
              </a:ext>
            </a:extLst>
          </p:cNvPr>
          <p:cNvSpPr/>
          <p:nvPr/>
        </p:nvSpPr>
        <p:spPr>
          <a:xfrm>
            <a:off x="1301922" y="4577517"/>
            <a:ext cx="4213157" cy="972379"/>
          </a:xfrm>
          <a:prstGeom prst="rect">
            <a:avLst/>
          </a:prstGeom>
          <a:pattFill prst="ltDnDiag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036278-3EB1-4B65-BB1C-12ABD38B60AE}"/>
              </a:ext>
            </a:extLst>
          </p:cNvPr>
          <p:cNvSpPr/>
          <p:nvPr/>
        </p:nvSpPr>
        <p:spPr>
          <a:xfrm>
            <a:off x="1308030" y="6394512"/>
            <a:ext cx="4213157" cy="972379"/>
          </a:xfrm>
          <a:prstGeom prst="rect">
            <a:avLst/>
          </a:prstGeom>
          <a:pattFill prst="ltDnDiag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70BB8-016B-44E4-AE88-ED1541AEFBEE}"/>
              </a:ext>
            </a:extLst>
          </p:cNvPr>
          <p:cNvSpPr txBox="1"/>
          <p:nvPr/>
        </p:nvSpPr>
        <p:spPr>
          <a:xfrm>
            <a:off x="2214076" y="3415472"/>
            <a:ext cx="225702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函数调用栈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FillTx/>
                <a:latin typeface="Helvetica Neue"/>
                <a:ea typeface="Helvetica Neue"/>
                <a:cs typeface="Helvetica Neue"/>
                <a:sym typeface="Helvetica Neue"/>
              </a:rPr>
              <a:t>栈顶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9CB4CC-E23F-4FB3-83E9-4DEACF1F84F5}"/>
              </a:ext>
            </a:extLst>
          </p:cNvPr>
          <p:cNvCxnSpPr>
            <a:cxnSpLocks/>
          </p:cNvCxnSpPr>
          <p:nvPr/>
        </p:nvCxnSpPr>
        <p:spPr>
          <a:xfrm>
            <a:off x="3355335" y="3860037"/>
            <a:ext cx="8838" cy="62815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07A631B-2508-4F57-99C4-A37340577F3C}"/>
              </a:ext>
            </a:extLst>
          </p:cNvPr>
          <p:cNvCxnSpPr>
            <a:cxnSpLocks/>
          </p:cNvCxnSpPr>
          <p:nvPr/>
        </p:nvCxnSpPr>
        <p:spPr>
          <a:xfrm>
            <a:off x="3364173" y="4577516"/>
            <a:ext cx="0" cy="3604318"/>
          </a:xfrm>
          <a:prstGeom prst="line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FE3EE9C-8D90-4DE9-BB1E-46F81C7105B1}"/>
              </a:ext>
            </a:extLst>
          </p:cNvPr>
          <p:cNvSpPr/>
          <p:nvPr/>
        </p:nvSpPr>
        <p:spPr>
          <a:xfrm>
            <a:off x="1321282" y="8195566"/>
            <a:ext cx="4192443" cy="1391983"/>
          </a:xfrm>
          <a:prstGeom prst="rect">
            <a:avLst/>
          </a:prstGeom>
          <a:pattFill prst="lt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27D362-8C62-477C-BA83-D47DFB69DC29}"/>
              </a:ext>
            </a:extLst>
          </p:cNvPr>
          <p:cNvSpPr txBox="1"/>
          <p:nvPr/>
        </p:nvSpPr>
        <p:spPr>
          <a:xfrm>
            <a:off x="1416089" y="4178170"/>
            <a:ext cx="41835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地址                       数值</a:t>
            </a:r>
          </a:p>
        </p:txBody>
      </p:sp>
      <p:sp>
        <p:nvSpPr>
          <p:cNvPr id="31" name="左中括号 30">
            <a:extLst>
              <a:ext uri="{FF2B5EF4-FFF2-40B4-BE49-F238E27FC236}">
                <a16:creationId xmlns:a16="http://schemas.microsoft.com/office/drawing/2014/main" id="{2ACC2793-A79C-4AA2-A8F1-3690F1E48CF6}"/>
              </a:ext>
            </a:extLst>
          </p:cNvPr>
          <p:cNvSpPr/>
          <p:nvPr/>
        </p:nvSpPr>
        <p:spPr>
          <a:xfrm>
            <a:off x="1036624" y="4671413"/>
            <a:ext cx="186595" cy="1687271"/>
          </a:xfrm>
          <a:prstGeom prst="leftBracke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2" name="左中括号 31">
            <a:extLst>
              <a:ext uri="{FF2B5EF4-FFF2-40B4-BE49-F238E27FC236}">
                <a16:creationId xmlns:a16="http://schemas.microsoft.com/office/drawing/2014/main" id="{7373F9B4-CF70-46B5-9118-5F52874EEC73}"/>
              </a:ext>
            </a:extLst>
          </p:cNvPr>
          <p:cNvSpPr/>
          <p:nvPr/>
        </p:nvSpPr>
        <p:spPr>
          <a:xfrm>
            <a:off x="1036624" y="6483035"/>
            <a:ext cx="186595" cy="1687271"/>
          </a:xfrm>
          <a:prstGeom prst="leftBracke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A06B1D0-4F79-41B1-A314-D44DDFAEC19A}"/>
              </a:ext>
            </a:extLst>
          </p:cNvPr>
          <p:cNvSpPr txBox="1"/>
          <p:nvPr/>
        </p:nvSpPr>
        <p:spPr>
          <a:xfrm rot="16200000">
            <a:off x="119308" y="5269749"/>
            <a:ext cx="12920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FillTx/>
                <a:latin typeface="Consolas" panose="020B0609020204030204" pitchFamily="49" charset="0"/>
                <a:sym typeface="Helvetica Neue"/>
              </a:rPr>
              <a:t>act(2)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D3925DF-2C6D-490D-B6C7-2D02C1CF0058}"/>
              </a:ext>
            </a:extLst>
          </p:cNvPr>
          <p:cNvSpPr txBox="1"/>
          <p:nvPr/>
        </p:nvSpPr>
        <p:spPr>
          <a:xfrm rot="16200000">
            <a:off x="119308" y="7036142"/>
            <a:ext cx="12920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FillTx/>
                <a:latin typeface="Consolas" panose="020B0609020204030204" pitchFamily="49" charset="0"/>
                <a:sym typeface="Helvetica Neue"/>
              </a:rPr>
              <a:t>act(3)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B831713-6425-436B-9CF0-02A2F3210EB7}"/>
              </a:ext>
            </a:extLst>
          </p:cNvPr>
          <p:cNvSpPr/>
          <p:nvPr/>
        </p:nvSpPr>
        <p:spPr>
          <a:xfrm>
            <a:off x="1314139" y="4577516"/>
            <a:ext cx="4213157" cy="150402"/>
          </a:xfrm>
          <a:prstGeom prst="rect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2BE4A48-38F4-4556-B3CA-8780DD835509}"/>
              </a:ext>
            </a:extLst>
          </p:cNvPr>
          <p:cNvSpPr/>
          <p:nvPr/>
        </p:nvSpPr>
        <p:spPr>
          <a:xfrm>
            <a:off x="1300568" y="6394510"/>
            <a:ext cx="4213157" cy="150402"/>
          </a:xfrm>
          <a:prstGeom prst="rect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A98F94B-BB87-4B03-BF2A-F1DDFE8E40CC}"/>
              </a:ext>
            </a:extLst>
          </p:cNvPr>
          <p:cNvSpPr/>
          <p:nvPr/>
        </p:nvSpPr>
        <p:spPr>
          <a:xfrm>
            <a:off x="1300568" y="8168619"/>
            <a:ext cx="4213157" cy="150402"/>
          </a:xfrm>
          <a:prstGeom prst="rect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D0A7C7C-9BDF-42BA-9D46-F0F8DD717DD4}"/>
              </a:ext>
            </a:extLst>
          </p:cNvPr>
          <p:cNvSpPr txBox="1"/>
          <p:nvPr/>
        </p:nvSpPr>
        <p:spPr>
          <a:xfrm>
            <a:off x="217223" y="9208559"/>
            <a:ext cx="10259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高地址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0367221-4A8C-44F1-8203-9537EA14C84D}"/>
              </a:ext>
            </a:extLst>
          </p:cNvPr>
          <p:cNvSpPr/>
          <p:nvPr/>
        </p:nvSpPr>
        <p:spPr>
          <a:xfrm>
            <a:off x="6575839" y="5157989"/>
            <a:ext cx="5614015" cy="292365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C461E08-88A7-464E-BB33-C38BD8755FF3}"/>
              </a:ext>
            </a:extLst>
          </p:cNvPr>
          <p:cNvCxnSpPr>
            <a:cxnSpLocks/>
          </p:cNvCxnSpPr>
          <p:nvPr/>
        </p:nvCxnSpPr>
        <p:spPr>
          <a:xfrm flipV="1">
            <a:off x="3981595" y="5486531"/>
            <a:ext cx="1643641" cy="92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1CB70926-819D-43E8-B15B-52A8D2225C27}"/>
              </a:ext>
            </a:extLst>
          </p:cNvPr>
          <p:cNvSpPr/>
          <p:nvPr/>
        </p:nvSpPr>
        <p:spPr>
          <a:xfrm>
            <a:off x="3407146" y="5884099"/>
            <a:ext cx="589988" cy="589988"/>
          </a:xfrm>
          <a:prstGeom prst="ellipse">
            <a:avLst/>
          </a:prstGeom>
          <a:solidFill>
            <a:schemeClr val="accent3">
              <a:lumMod val="75000"/>
              <a:alpha val="32157"/>
            </a:schemeClr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DAEA6B-6714-EE49-8BC9-CD9F5BFE30BA}"/>
              </a:ext>
            </a:extLst>
          </p:cNvPr>
          <p:cNvSpPr/>
          <p:nvPr/>
        </p:nvSpPr>
        <p:spPr>
          <a:xfrm>
            <a:off x="8886423" y="4671413"/>
            <a:ext cx="2054180" cy="486576"/>
          </a:xfrm>
          <a:prstGeom prst="rect">
            <a:avLst/>
          </a:prstGeom>
          <a:ln w="28575">
            <a:solidFill>
              <a:srgbClr val="00B050"/>
            </a:solidFill>
            <a:prstDash val="sysDash"/>
          </a:ln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01BDFF-0B1C-EC1F-68F8-21DEC2E54B87}"/>
              </a:ext>
            </a:extLst>
          </p:cNvPr>
          <p:cNvSpPr txBox="1"/>
          <p:nvPr/>
        </p:nvSpPr>
        <p:spPr>
          <a:xfrm>
            <a:off x="10999230" y="4681296"/>
            <a:ext cx="52578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n-1</a:t>
            </a:r>
            <a:endParaRPr kumimoji="0" lang="zh-CN" altLang="en-US" sz="2000" b="1" i="0" u="none" strike="noStrike" cap="none" spc="0" normalizeH="0">
              <a:ln>
                <a:noFill/>
              </a:ln>
              <a:solidFill>
                <a:srgbClr val="00B05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17" name="程序运行的调用栈">
            <a:extLst>
              <a:ext uri="{FF2B5EF4-FFF2-40B4-BE49-F238E27FC236}">
                <a16:creationId xmlns:a16="http://schemas.microsoft.com/office/drawing/2014/main" id="{F3CD85DD-E618-4915-6C1C-B1259AA0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8075206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t>程序运行</a:t>
            </a:r>
            <a:r>
              <a:rPr lang="zh-CN" altLang="en-US"/>
              <a:t>时</a:t>
            </a:r>
            <a:r>
              <a:t>的</a:t>
            </a:r>
            <a:r>
              <a:rPr lang="zh-CN" altLang="en-US"/>
              <a:t>函数</a:t>
            </a:r>
            <a:r>
              <a:t>调用栈</a:t>
            </a:r>
            <a:r>
              <a:rPr lang="zh-CN" altLang="en-US"/>
              <a:t>（</a:t>
            </a:r>
            <a:r>
              <a:rPr lang="en-US" altLang="zh-CN"/>
              <a:t>VS 2019</a:t>
            </a:r>
            <a:r>
              <a:rPr lang="zh-CN" altLang="en-US"/>
              <a:t>）</a:t>
            </a:r>
            <a:endParaRPr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EE7748B-7545-8818-C802-8DBCF3037150}"/>
              </a:ext>
            </a:extLst>
          </p:cNvPr>
          <p:cNvSpPr/>
          <p:nvPr/>
        </p:nvSpPr>
        <p:spPr>
          <a:xfrm>
            <a:off x="8763935" y="5146133"/>
            <a:ext cx="824248" cy="300507"/>
          </a:xfrm>
          <a:prstGeom prst="ellipse">
            <a:avLst/>
          </a:prstGeom>
          <a:solidFill>
            <a:srgbClr val="C0EFAF">
              <a:alpha val="38039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38C6BB2-E69D-19F7-A69A-42DF038ABB33}"/>
              </a:ext>
            </a:extLst>
          </p:cNvPr>
          <p:cNvSpPr/>
          <p:nvPr/>
        </p:nvSpPr>
        <p:spPr>
          <a:xfrm>
            <a:off x="8963990" y="8351832"/>
            <a:ext cx="824248" cy="300507"/>
          </a:xfrm>
          <a:prstGeom prst="ellipse">
            <a:avLst/>
          </a:prstGeom>
          <a:solidFill>
            <a:srgbClr val="C0EFAF">
              <a:alpha val="38039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75970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BA0B63-D728-48AC-B479-430EFE44D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3739318"/>
            <a:ext cx="4352925" cy="838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5D753F-46A0-4AF1-8ECB-149CAE42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61" y="5594411"/>
            <a:ext cx="4295775" cy="80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042BA1-777D-485F-A1F5-0C72DFE2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174" y="7341631"/>
            <a:ext cx="4314825" cy="828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98E229-C57A-40F3-8765-2AAE8AB3CB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" t="1336" r="2151"/>
          <a:stretch/>
        </p:blipFill>
        <p:spPr>
          <a:xfrm>
            <a:off x="5658246" y="2754919"/>
            <a:ext cx="6758001" cy="34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A3731D-5440-40F7-9824-29ACD40D7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247" y="7318635"/>
            <a:ext cx="6725264" cy="2069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5F01921-3BEC-4208-9BFA-6F891AA64EFD}"/>
              </a:ext>
            </a:extLst>
          </p:cNvPr>
          <p:cNvCxnSpPr>
            <a:cxnSpLocks/>
          </p:cNvCxnSpPr>
          <p:nvPr/>
        </p:nvCxnSpPr>
        <p:spPr>
          <a:xfrm>
            <a:off x="1287117" y="2020004"/>
            <a:ext cx="6627" cy="766047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FB4E957-A14E-496F-810B-0219BBB35049}"/>
              </a:ext>
            </a:extLst>
          </p:cNvPr>
          <p:cNvCxnSpPr>
            <a:cxnSpLocks/>
          </p:cNvCxnSpPr>
          <p:nvPr/>
        </p:nvCxnSpPr>
        <p:spPr>
          <a:xfrm>
            <a:off x="5539307" y="2020004"/>
            <a:ext cx="1684" cy="771085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3F507A-A51E-4DB7-AB18-FDD477703013}"/>
              </a:ext>
            </a:extLst>
          </p:cNvPr>
          <p:cNvCxnSpPr>
            <a:cxnSpLocks/>
          </p:cNvCxnSpPr>
          <p:nvPr/>
        </p:nvCxnSpPr>
        <p:spPr>
          <a:xfrm>
            <a:off x="1315174" y="9476887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FB8D210-1CF2-417F-A942-2067E3E49D62}"/>
              </a:ext>
            </a:extLst>
          </p:cNvPr>
          <p:cNvCxnSpPr>
            <a:cxnSpLocks/>
          </p:cNvCxnSpPr>
          <p:nvPr/>
        </p:nvCxnSpPr>
        <p:spPr>
          <a:xfrm>
            <a:off x="1315174" y="8170306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B2D9D86-384D-4949-A6CE-012CBC586B42}"/>
              </a:ext>
            </a:extLst>
          </p:cNvPr>
          <p:cNvCxnSpPr>
            <a:cxnSpLocks/>
          </p:cNvCxnSpPr>
          <p:nvPr/>
        </p:nvCxnSpPr>
        <p:spPr>
          <a:xfrm>
            <a:off x="1300887" y="6394511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48D81D-D3C3-4BDB-BD94-56C42F32F454}"/>
              </a:ext>
            </a:extLst>
          </p:cNvPr>
          <p:cNvCxnSpPr>
            <a:cxnSpLocks/>
          </p:cNvCxnSpPr>
          <p:nvPr/>
        </p:nvCxnSpPr>
        <p:spPr>
          <a:xfrm>
            <a:off x="1300568" y="4577518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B18DF72-F115-4A6E-902F-DD13E672EF36}"/>
              </a:ext>
            </a:extLst>
          </p:cNvPr>
          <p:cNvCxnSpPr>
            <a:cxnSpLocks/>
          </p:cNvCxnSpPr>
          <p:nvPr/>
        </p:nvCxnSpPr>
        <p:spPr>
          <a:xfrm>
            <a:off x="1300887" y="2795101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9B629DF-1301-439A-97C8-D48C576C4069}"/>
              </a:ext>
            </a:extLst>
          </p:cNvPr>
          <p:cNvCxnSpPr>
            <a:cxnSpLocks/>
          </p:cNvCxnSpPr>
          <p:nvPr/>
        </p:nvCxnSpPr>
        <p:spPr>
          <a:xfrm>
            <a:off x="1307513" y="4167529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096305-A61F-4D57-A700-B48B1925A26E}"/>
              </a:ext>
            </a:extLst>
          </p:cNvPr>
          <p:cNvCxnSpPr>
            <a:cxnSpLocks/>
          </p:cNvCxnSpPr>
          <p:nvPr/>
        </p:nvCxnSpPr>
        <p:spPr>
          <a:xfrm>
            <a:off x="1314139" y="5994461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3A34862-F2DF-4F3D-BF9C-9854A43EEED8}"/>
              </a:ext>
            </a:extLst>
          </p:cNvPr>
          <p:cNvCxnSpPr>
            <a:cxnSpLocks/>
          </p:cNvCxnSpPr>
          <p:nvPr/>
        </p:nvCxnSpPr>
        <p:spPr>
          <a:xfrm>
            <a:off x="1306478" y="7755968"/>
            <a:ext cx="42274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C4269CD-28D7-450B-9323-7D1A8511A5FC}"/>
              </a:ext>
            </a:extLst>
          </p:cNvPr>
          <p:cNvSpPr/>
          <p:nvPr/>
        </p:nvSpPr>
        <p:spPr>
          <a:xfrm>
            <a:off x="1301922" y="2795101"/>
            <a:ext cx="4213157" cy="972379"/>
          </a:xfrm>
          <a:prstGeom prst="rect">
            <a:avLst/>
          </a:prstGeom>
          <a:pattFill prst="ltDnDiag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ACF56FF-A2A6-4017-A4DC-426B9CDFB601}"/>
              </a:ext>
            </a:extLst>
          </p:cNvPr>
          <p:cNvSpPr/>
          <p:nvPr/>
        </p:nvSpPr>
        <p:spPr>
          <a:xfrm>
            <a:off x="1301922" y="4577517"/>
            <a:ext cx="4213157" cy="972379"/>
          </a:xfrm>
          <a:prstGeom prst="rect">
            <a:avLst/>
          </a:prstGeom>
          <a:pattFill prst="ltDnDiag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036278-3EB1-4B65-BB1C-12ABD38B60AE}"/>
              </a:ext>
            </a:extLst>
          </p:cNvPr>
          <p:cNvSpPr/>
          <p:nvPr/>
        </p:nvSpPr>
        <p:spPr>
          <a:xfrm>
            <a:off x="1308030" y="6394512"/>
            <a:ext cx="4213157" cy="972379"/>
          </a:xfrm>
          <a:prstGeom prst="rect">
            <a:avLst/>
          </a:prstGeom>
          <a:pattFill prst="ltDnDiag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0C70BB8-016B-44E4-AE88-ED1541AEFBEE}"/>
              </a:ext>
            </a:extLst>
          </p:cNvPr>
          <p:cNvSpPr txBox="1"/>
          <p:nvPr/>
        </p:nvSpPr>
        <p:spPr>
          <a:xfrm>
            <a:off x="2235658" y="1972862"/>
            <a:ext cx="225702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函数调用栈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FillTx/>
                <a:latin typeface="Helvetica Neue"/>
                <a:ea typeface="Helvetica Neue"/>
                <a:cs typeface="Helvetica Neue"/>
                <a:sym typeface="Helvetica Neue"/>
              </a:rPr>
              <a:t>栈顶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9CB4CC-E23F-4FB3-83E9-4DEACF1F84F5}"/>
              </a:ext>
            </a:extLst>
          </p:cNvPr>
          <p:cNvCxnSpPr>
            <a:cxnSpLocks/>
          </p:cNvCxnSpPr>
          <p:nvPr/>
        </p:nvCxnSpPr>
        <p:spPr>
          <a:xfrm>
            <a:off x="3355163" y="2520964"/>
            <a:ext cx="1" cy="25821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07A631B-2508-4F57-99C4-A37340577F3C}"/>
              </a:ext>
            </a:extLst>
          </p:cNvPr>
          <p:cNvCxnSpPr>
            <a:cxnSpLocks/>
          </p:cNvCxnSpPr>
          <p:nvPr/>
        </p:nvCxnSpPr>
        <p:spPr>
          <a:xfrm>
            <a:off x="3354837" y="2784539"/>
            <a:ext cx="9336" cy="5397295"/>
          </a:xfrm>
          <a:prstGeom prst="line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FE3EE9C-8D90-4DE9-BB1E-46F81C7105B1}"/>
              </a:ext>
            </a:extLst>
          </p:cNvPr>
          <p:cNvSpPr/>
          <p:nvPr/>
        </p:nvSpPr>
        <p:spPr>
          <a:xfrm>
            <a:off x="1321282" y="8195566"/>
            <a:ext cx="4192443" cy="1391983"/>
          </a:xfrm>
          <a:prstGeom prst="rect">
            <a:avLst/>
          </a:prstGeom>
          <a:pattFill prst="ltUpDiag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27D362-8C62-477C-BA83-D47DFB69DC29}"/>
              </a:ext>
            </a:extLst>
          </p:cNvPr>
          <p:cNvSpPr txBox="1"/>
          <p:nvPr/>
        </p:nvSpPr>
        <p:spPr>
          <a:xfrm>
            <a:off x="1307513" y="2398962"/>
            <a:ext cx="418353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地址                       数值</a:t>
            </a:r>
          </a:p>
        </p:txBody>
      </p:sp>
      <p:sp>
        <p:nvSpPr>
          <p:cNvPr id="27" name="左中括号 26">
            <a:extLst>
              <a:ext uri="{FF2B5EF4-FFF2-40B4-BE49-F238E27FC236}">
                <a16:creationId xmlns:a16="http://schemas.microsoft.com/office/drawing/2014/main" id="{C86F4FF4-EA54-476C-821D-9E7FBE7427C0}"/>
              </a:ext>
            </a:extLst>
          </p:cNvPr>
          <p:cNvSpPr/>
          <p:nvPr/>
        </p:nvSpPr>
        <p:spPr>
          <a:xfrm>
            <a:off x="1036624" y="2803175"/>
            <a:ext cx="171789" cy="1774342"/>
          </a:xfrm>
          <a:prstGeom prst="leftBracke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1" name="左中括号 30">
            <a:extLst>
              <a:ext uri="{FF2B5EF4-FFF2-40B4-BE49-F238E27FC236}">
                <a16:creationId xmlns:a16="http://schemas.microsoft.com/office/drawing/2014/main" id="{2ACC2793-A79C-4AA2-A8F1-3690F1E48CF6}"/>
              </a:ext>
            </a:extLst>
          </p:cNvPr>
          <p:cNvSpPr/>
          <p:nvPr/>
        </p:nvSpPr>
        <p:spPr>
          <a:xfrm>
            <a:off x="1036624" y="4671413"/>
            <a:ext cx="186595" cy="1687271"/>
          </a:xfrm>
          <a:prstGeom prst="leftBracke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2" name="左中括号 31">
            <a:extLst>
              <a:ext uri="{FF2B5EF4-FFF2-40B4-BE49-F238E27FC236}">
                <a16:creationId xmlns:a16="http://schemas.microsoft.com/office/drawing/2014/main" id="{7373F9B4-CF70-46B5-9118-5F52874EEC73}"/>
              </a:ext>
            </a:extLst>
          </p:cNvPr>
          <p:cNvSpPr/>
          <p:nvPr/>
        </p:nvSpPr>
        <p:spPr>
          <a:xfrm>
            <a:off x="1036624" y="6483035"/>
            <a:ext cx="186595" cy="1687271"/>
          </a:xfrm>
          <a:prstGeom prst="leftBracke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73894C8-AB64-4D4D-B197-E20F0165040C}"/>
              </a:ext>
            </a:extLst>
          </p:cNvPr>
          <p:cNvSpPr txBox="1"/>
          <p:nvPr/>
        </p:nvSpPr>
        <p:spPr>
          <a:xfrm rot="16200000">
            <a:off x="119308" y="3503356"/>
            <a:ext cx="12920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FillTx/>
                <a:latin typeface="Consolas" panose="020B0609020204030204" pitchFamily="49" charset="0"/>
                <a:sym typeface="Helvetica Neue"/>
              </a:rPr>
              <a:t>act(1)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A06B1D0-4F79-41B1-A314-D44DDFAEC19A}"/>
              </a:ext>
            </a:extLst>
          </p:cNvPr>
          <p:cNvSpPr txBox="1"/>
          <p:nvPr/>
        </p:nvSpPr>
        <p:spPr>
          <a:xfrm rot="16200000">
            <a:off x="119308" y="5269749"/>
            <a:ext cx="12920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FillTx/>
                <a:latin typeface="Consolas" panose="020B0609020204030204" pitchFamily="49" charset="0"/>
                <a:sym typeface="Helvetica Neue"/>
              </a:rPr>
              <a:t>act(2)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D3925DF-2C6D-490D-B6C7-2D02C1CF0058}"/>
              </a:ext>
            </a:extLst>
          </p:cNvPr>
          <p:cNvSpPr txBox="1"/>
          <p:nvPr/>
        </p:nvSpPr>
        <p:spPr>
          <a:xfrm rot="16200000">
            <a:off x="119308" y="7036142"/>
            <a:ext cx="12920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FillTx/>
                <a:latin typeface="Consolas" panose="020B0609020204030204" pitchFamily="49" charset="0"/>
                <a:sym typeface="Helvetica Neue"/>
              </a:rPr>
              <a:t>act(3)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F3C3328-A166-490C-8B36-D322AD7852D6}"/>
              </a:ext>
            </a:extLst>
          </p:cNvPr>
          <p:cNvSpPr/>
          <p:nvPr/>
        </p:nvSpPr>
        <p:spPr>
          <a:xfrm>
            <a:off x="1300568" y="2795101"/>
            <a:ext cx="4213157" cy="150402"/>
          </a:xfrm>
          <a:prstGeom prst="rect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B831713-6425-436B-9CF0-02A2F3210EB7}"/>
              </a:ext>
            </a:extLst>
          </p:cNvPr>
          <p:cNvSpPr/>
          <p:nvPr/>
        </p:nvSpPr>
        <p:spPr>
          <a:xfrm>
            <a:off x="1314139" y="4577516"/>
            <a:ext cx="4213157" cy="150402"/>
          </a:xfrm>
          <a:prstGeom prst="rect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2BE4A48-38F4-4556-B3CA-8780DD835509}"/>
              </a:ext>
            </a:extLst>
          </p:cNvPr>
          <p:cNvSpPr/>
          <p:nvPr/>
        </p:nvSpPr>
        <p:spPr>
          <a:xfrm>
            <a:off x="1300568" y="6394510"/>
            <a:ext cx="4213157" cy="150402"/>
          </a:xfrm>
          <a:prstGeom prst="rect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A98F94B-BB87-4B03-BF2A-F1DDFE8E40CC}"/>
              </a:ext>
            </a:extLst>
          </p:cNvPr>
          <p:cNvSpPr/>
          <p:nvPr/>
        </p:nvSpPr>
        <p:spPr>
          <a:xfrm>
            <a:off x="1300568" y="8168619"/>
            <a:ext cx="4213157" cy="150402"/>
          </a:xfrm>
          <a:prstGeom prst="rect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D0A7C7C-9BDF-42BA-9D46-F0F8DD717DD4}"/>
              </a:ext>
            </a:extLst>
          </p:cNvPr>
          <p:cNvSpPr txBox="1"/>
          <p:nvPr/>
        </p:nvSpPr>
        <p:spPr>
          <a:xfrm>
            <a:off x="217223" y="9208559"/>
            <a:ext cx="10259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高地址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629F808-AF36-4553-B666-BDCE8EC82796}"/>
              </a:ext>
            </a:extLst>
          </p:cNvPr>
          <p:cNvCxnSpPr>
            <a:cxnSpLocks/>
          </p:cNvCxnSpPr>
          <p:nvPr/>
        </p:nvCxnSpPr>
        <p:spPr>
          <a:xfrm>
            <a:off x="4565374" y="4167529"/>
            <a:ext cx="1059862" cy="1319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D340F98C-531F-4AD2-A998-E6420FEA877F}"/>
              </a:ext>
            </a:extLst>
          </p:cNvPr>
          <p:cNvSpPr/>
          <p:nvPr/>
        </p:nvSpPr>
        <p:spPr>
          <a:xfrm>
            <a:off x="3374785" y="4055990"/>
            <a:ext cx="589988" cy="589988"/>
          </a:xfrm>
          <a:prstGeom prst="ellipse">
            <a:avLst/>
          </a:prstGeom>
          <a:solidFill>
            <a:schemeClr val="accent3">
              <a:lumMod val="75000"/>
              <a:alpha val="32157"/>
            </a:schemeClr>
          </a:solidFill>
        </p:spPr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3FC2B8-1FF3-1181-71E7-7A718CC92409}"/>
              </a:ext>
            </a:extLst>
          </p:cNvPr>
          <p:cNvSpPr/>
          <p:nvPr/>
        </p:nvSpPr>
        <p:spPr>
          <a:xfrm>
            <a:off x="6575839" y="5157989"/>
            <a:ext cx="5614015" cy="292365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程序运行的调用栈">
            <a:extLst>
              <a:ext uri="{FF2B5EF4-FFF2-40B4-BE49-F238E27FC236}">
                <a16:creationId xmlns:a16="http://schemas.microsoft.com/office/drawing/2014/main" id="{BAEE90C8-E5FF-35E5-7E50-42E6F195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8075206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t>程序运行</a:t>
            </a:r>
            <a:r>
              <a:rPr lang="zh-CN" altLang="en-US"/>
              <a:t>时</a:t>
            </a:r>
            <a:r>
              <a:t>的</a:t>
            </a:r>
            <a:r>
              <a:rPr lang="zh-CN" altLang="en-US"/>
              <a:t>函数</a:t>
            </a:r>
            <a:r>
              <a:t>调用栈</a:t>
            </a:r>
            <a:r>
              <a:rPr lang="zh-CN" altLang="en-US"/>
              <a:t>（</a:t>
            </a:r>
            <a:r>
              <a:rPr lang="en-US" altLang="zh-CN"/>
              <a:t>VS 2019</a:t>
            </a:r>
            <a:r>
              <a:rPr lang="zh-CN" altLang="en-US"/>
              <a:t>）</a:t>
            </a:r>
            <a:endParaRPr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315D831-A2BD-BB09-86D5-54E5EAF5F593}"/>
              </a:ext>
            </a:extLst>
          </p:cNvPr>
          <p:cNvSpPr/>
          <p:nvPr/>
        </p:nvSpPr>
        <p:spPr>
          <a:xfrm>
            <a:off x="8763935" y="5146133"/>
            <a:ext cx="824248" cy="300507"/>
          </a:xfrm>
          <a:prstGeom prst="ellipse">
            <a:avLst/>
          </a:prstGeom>
          <a:solidFill>
            <a:srgbClr val="C0EFAF">
              <a:alpha val="38039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1D4443E6-FD59-284A-5D19-05418A92675F}"/>
              </a:ext>
            </a:extLst>
          </p:cNvPr>
          <p:cNvSpPr/>
          <p:nvPr/>
        </p:nvSpPr>
        <p:spPr>
          <a:xfrm>
            <a:off x="8963990" y="8351832"/>
            <a:ext cx="824248" cy="300507"/>
          </a:xfrm>
          <a:prstGeom prst="ellipse">
            <a:avLst/>
          </a:prstGeom>
          <a:solidFill>
            <a:srgbClr val="C0EFAF">
              <a:alpha val="38039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7141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97" name="递归算法的特点"/>
          <p:cNvSpPr>
            <a:spLocks noGrp="1"/>
          </p:cNvSpPr>
          <p:nvPr>
            <p:ph type="title"/>
          </p:nvPr>
        </p:nvSpPr>
        <p:spPr>
          <a:xfrm>
            <a:off x="547201" y="354125"/>
            <a:ext cx="6350556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t>递归算法的特点</a:t>
            </a:r>
            <a:r>
              <a:rPr lang="zh-CN" altLang="en-US"/>
              <a:t>（初步总结）</a:t>
            </a:r>
            <a:endParaRPr/>
          </a:p>
        </p:txBody>
      </p:sp>
      <p:sp>
        <p:nvSpPr>
          <p:cNvPr id="98" name="Text Box 2"/>
          <p:cNvSpPr txBox="1"/>
          <p:nvPr/>
        </p:nvSpPr>
        <p:spPr>
          <a:xfrm>
            <a:off x="757449" y="2592375"/>
            <a:ext cx="11489901" cy="593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indent="804863" algn="just" defTabSz="1300480">
              <a:lnSpc>
                <a:spcPct val="120000"/>
              </a:lnSpc>
              <a:spcBef>
                <a:spcPts val="1200"/>
              </a:spcBef>
              <a:defRPr sz="3000" b="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递归算法的出发点不是在初始条件上，而是在求解目标上，即从所求的未知项出发，</a:t>
            </a:r>
            <a:r>
              <a:rPr>
                <a:highlight>
                  <a:srgbClr val="FFFF00"/>
                </a:highlight>
              </a:rPr>
              <a:t>逐次调用本身直到递归边界（即初始条件）</a:t>
            </a:r>
            <a:r>
              <a:t>的求解过程。</a:t>
            </a:r>
            <a:endParaRPr lang="en-US"/>
          </a:p>
          <a:p>
            <a:pPr indent="804863" algn="just" defTabSz="1300480">
              <a:lnSpc>
                <a:spcPct val="120000"/>
              </a:lnSpc>
              <a:spcBef>
                <a:spcPts val="1200"/>
              </a:spcBef>
              <a:defRPr sz="3000" b="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就本例而言，大家或许会认为使用递归算法没有必要，费力不讨好。但有许多实际问题往往不可能或很难找到显而易见的递推关系，这时，递归算法就表现出明显的优越性。</a:t>
            </a:r>
            <a:endParaRPr lang="en-US"/>
          </a:p>
          <a:p>
            <a:pPr indent="804863" algn="just" defTabSz="1300480">
              <a:lnSpc>
                <a:spcPct val="120000"/>
              </a:lnSpc>
              <a:spcBef>
                <a:spcPts val="1200"/>
              </a:spcBef>
              <a:defRPr sz="3000" b="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我们将通过多种类型的任务示例来说明：</a:t>
            </a:r>
            <a:r>
              <a:rPr>
                <a:highlight>
                  <a:srgbClr val="FFFF00"/>
                </a:highlight>
              </a:rPr>
              <a:t>递归算法比较符合人的思维方式</a:t>
            </a:r>
            <a:r>
              <a:t>，逻辑性强，可将问题描述得简单扼要，可读性强，易于理解。许多看来相当复杂或难以下手的问题，如果能够使用递归算法，就会变得易于处理。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129" name="【任务8.2】填充数字旋转方阵"/>
          <p:cNvSpPr>
            <a:spLocks noGrp="1"/>
          </p:cNvSpPr>
          <p:nvPr>
            <p:ph type="title"/>
          </p:nvPr>
        </p:nvSpPr>
        <p:spPr>
          <a:xfrm>
            <a:off x="547201" y="347499"/>
            <a:ext cx="7006538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 altLang="zh-CN"/>
              <a:t>8</a:t>
            </a:r>
            <a:r>
              <a:t>.2】数字方阵</a:t>
            </a:r>
            <a:r>
              <a:rPr lang="zh-CN" altLang="en-US"/>
              <a:t>的旋转填充</a:t>
            </a:r>
            <a:endParaRPr/>
          </a:p>
        </p:txBody>
      </p:sp>
      <p:grpSp>
        <p:nvGrpSpPr>
          <p:cNvPr id="132" name="1  20  19  18  17  16…"/>
          <p:cNvGrpSpPr/>
          <p:nvPr/>
        </p:nvGrpSpPr>
        <p:grpSpPr>
          <a:xfrm>
            <a:off x="3013167" y="3854262"/>
            <a:ext cx="6978465" cy="5562601"/>
            <a:chOff x="0" y="0"/>
            <a:chExt cx="6978463" cy="5562600"/>
          </a:xfrm>
        </p:grpSpPr>
        <p:sp>
          <p:nvSpPr>
            <p:cNvPr id="131" name="1  20  19  18  17  16…"/>
            <p:cNvSpPr txBox="1"/>
            <p:nvPr/>
          </p:nvSpPr>
          <p:spPr>
            <a:xfrm>
              <a:off x="50800" y="50800"/>
              <a:ext cx="6876864" cy="5461001"/>
            </a:xfrm>
            <a:prstGeom prst="rect">
              <a:avLst/>
            </a:prstGeom>
            <a:solidFill>
              <a:srgbClr val="D6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1  20  19  18  17  16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2  21  32  31  30  15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3  22  33  36  29  14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4  23  34  35  28  13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5  24  25  26  27  12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6   7   8   9  10  11</a:t>
              </a:r>
            </a:p>
          </p:txBody>
        </p:sp>
        <p:pic>
          <p:nvPicPr>
            <p:cNvPr id="130" name="1  20  19  18  17  16…  1  20  19  18  17  16&#10; 2  21  32  31  30  15&#10; 3  22  33  36  29  14&#10; 4  23  34  35  28  13&#10; 5  24  25  26  27  12&#10; 6   7   8   9  10  11" descr="1  20  19  18  17  16…  1  20  19  18  17  16 2  21  32  31  30  15 3  22  33  36  29  14 4  23  34  35  28  13 5  24  25  26  27  12 6   7   8   9  10  11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78464" cy="5562601"/>
            </a:xfrm>
            <a:prstGeom prst="rect">
              <a:avLst/>
            </a:prstGeom>
            <a:effectLst/>
          </p:spPr>
        </p:pic>
      </p:grpSp>
      <p:sp>
        <p:nvSpPr>
          <p:cNvPr id="133" name="请编写程序，输出N*N的数字方阵，将1~N*N的自然数逆时针旋转填充到矩阵中。下面是一个6*6的矩阵完成填充后的示意图。"/>
          <p:cNvSpPr txBox="1"/>
          <p:nvPr/>
        </p:nvSpPr>
        <p:spPr>
          <a:xfrm>
            <a:off x="751905" y="2138038"/>
            <a:ext cx="12047372" cy="139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3000"/>
            </a:lvl1pPr>
          </a:lstStyle>
          <a:p>
            <a:r>
              <a:t>请编写程序，输出N*N的数字方阵，将1~N*N的自然数逆时针旋转填充到矩阵中。下面是一个6*6的矩阵完成填充后的示意图。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487680" marR="0" lvl="0" indent="-487680" algn="r" defTabSz="13004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EF5FA7">
                    <a:satOff val="-15808"/>
                    <a:lumOff val="-17557"/>
                  </a:srgbClr>
                </a:solidFill>
                <a:effectLst/>
                <a:uLnTx/>
                <a:uFillTx/>
                <a:latin typeface="Courier"/>
                <a:sym typeface="Courier"/>
              </a:rPr>
              <a:pPr marL="487680" marR="0" lvl="0" indent="-487680" algn="r" defTabSz="130048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EF5FA7">
                  <a:satOff val="-15808"/>
                  <a:lumOff val="-17557"/>
                </a:srgbClr>
              </a:solidFill>
              <a:effectLst/>
              <a:uLnTx/>
              <a:uFillTx/>
              <a:latin typeface="Courier"/>
              <a:sym typeface="Courier"/>
            </a:endParaRPr>
          </a:p>
        </p:txBody>
      </p:sp>
      <p:sp>
        <p:nvSpPr>
          <p:cNvPr id="380" name="使用结构定义链表节点的类型"/>
          <p:cNvSpPr>
            <a:spLocks noGrp="1"/>
          </p:cNvSpPr>
          <p:nvPr>
            <p:ph type="title"/>
          </p:nvPr>
        </p:nvSpPr>
        <p:spPr>
          <a:xfrm>
            <a:off x="547201" y="354125"/>
            <a:ext cx="2572517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循环</a:t>
            </a:r>
            <a:r>
              <a:t>链表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E3F16A8-4920-413F-B5C4-BBDE780C7F0E}"/>
              </a:ext>
            </a:extLst>
          </p:cNvPr>
          <p:cNvGrpSpPr/>
          <p:nvPr/>
        </p:nvGrpSpPr>
        <p:grpSpPr>
          <a:xfrm>
            <a:off x="6320803" y="2748055"/>
            <a:ext cx="6405316" cy="6584685"/>
            <a:chOff x="5368511" y="2458534"/>
            <a:chExt cx="6405316" cy="6584685"/>
          </a:xfrm>
        </p:grpSpPr>
        <p:pic>
          <p:nvPicPr>
            <p:cNvPr id="16" name="椭圆形 椭圆形" descr="椭圆形 椭圆形">
              <a:extLst>
                <a:ext uri="{FF2B5EF4-FFF2-40B4-BE49-F238E27FC236}">
                  <a16:creationId xmlns:a16="http://schemas.microsoft.com/office/drawing/2014/main" id="{791083CC-A371-44FE-BFFC-639444E9A50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1434" y="2997465"/>
              <a:ext cx="5551400" cy="5436154"/>
            </a:xfrm>
            <a:prstGeom prst="rect">
              <a:avLst/>
            </a:prstGeom>
          </p:spPr>
        </p:pic>
        <p:pic>
          <p:nvPicPr>
            <p:cNvPr id="17" name="Picture 22" descr="Picture 22">
              <a:extLst>
                <a:ext uri="{FF2B5EF4-FFF2-40B4-BE49-F238E27FC236}">
                  <a16:creationId xmlns:a16="http://schemas.microsoft.com/office/drawing/2014/main" id="{EAEBA6FF-EDAE-404E-A11A-9226F070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8466" y="5500660"/>
              <a:ext cx="975361" cy="85344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Picture 23" descr="Picture 23">
              <a:extLst>
                <a:ext uri="{FF2B5EF4-FFF2-40B4-BE49-F238E27FC236}">
                  <a16:creationId xmlns:a16="http://schemas.microsoft.com/office/drawing/2014/main" id="{98EAA670-57B7-48EC-B52D-547110AE0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8511" y="5277140"/>
              <a:ext cx="975361" cy="85344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Picture 24" descr="Picture 24">
              <a:extLst>
                <a:ext uri="{FF2B5EF4-FFF2-40B4-BE49-F238E27FC236}">
                  <a16:creationId xmlns:a16="http://schemas.microsoft.com/office/drawing/2014/main" id="{24D535EA-D8D3-433D-B500-ECFAC5279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2946" y="6984020"/>
              <a:ext cx="975361" cy="85344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0" name="Picture 25" descr="Picture 25">
              <a:extLst>
                <a:ext uri="{FF2B5EF4-FFF2-40B4-BE49-F238E27FC236}">
                  <a16:creationId xmlns:a16="http://schemas.microsoft.com/office/drawing/2014/main" id="{2C7E26BC-27D2-4F06-BCB1-FDFF6AD84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9453" y="7905625"/>
              <a:ext cx="975361" cy="85344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" name="Picture 26" descr="Picture 26">
              <a:extLst>
                <a:ext uri="{FF2B5EF4-FFF2-40B4-BE49-F238E27FC236}">
                  <a16:creationId xmlns:a16="http://schemas.microsoft.com/office/drawing/2014/main" id="{8C419F30-46F9-48DE-B241-1F849721C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1739" y="7196505"/>
              <a:ext cx="975361" cy="85344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Picture 27" descr="Picture 27">
              <a:extLst>
                <a:ext uri="{FF2B5EF4-FFF2-40B4-BE49-F238E27FC236}">
                  <a16:creationId xmlns:a16="http://schemas.microsoft.com/office/drawing/2014/main" id="{EB4A12BE-ADCD-4A74-8420-0D205B07D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785" y="3557351"/>
              <a:ext cx="975361" cy="85344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" name="Picture 28" descr="Picture 28">
              <a:extLst>
                <a:ext uri="{FF2B5EF4-FFF2-40B4-BE49-F238E27FC236}">
                  <a16:creationId xmlns:a16="http://schemas.microsoft.com/office/drawing/2014/main" id="{580C2277-6AD1-45BC-AF56-F47AD6F39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2360" y="2531682"/>
              <a:ext cx="975361" cy="85344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" name="Picture 29" descr="Picture 29">
              <a:extLst>
                <a:ext uri="{FF2B5EF4-FFF2-40B4-BE49-F238E27FC236}">
                  <a16:creationId xmlns:a16="http://schemas.microsoft.com/office/drawing/2014/main" id="{91C3D093-CB27-4260-BE8C-C667E8C39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6485" y="3385122"/>
              <a:ext cx="975361" cy="853441"/>
            </a:xfrm>
            <a:prstGeom prst="rect">
              <a:avLst/>
            </a:prstGeom>
            <a:ln w="12700">
              <a:miter lim="400000"/>
            </a:ln>
          </p:spPr>
        </p:pic>
        <p:graphicFrame>
          <p:nvGraphicFramePr>
            <p:cNvPr id="383" name="表格"/>
            <p:cNvGraphicFramePr/>
            <p:nvPr/>
          </p:nvGraphicFramePr>
          <p:xfrm>
            <a:off x="8144590" y="2458534"/>
            <a:ext cx="850900" cy="12192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50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lang="en-US" altLang="zh-CN" sz="2200" b="1">
                            <a:solidFill>
                              <a:srgbClr val="FF0000"/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200" b="1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sz="22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next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25" name="表格">
              <a:extLst>
                <a:ext uri="{FF2B5EF4-FFF2-40B4-BE49-F238E27FC236}">
                  <a16:creationId xmlns:a16="http://schemas.microsoft.com/office/drawing/2014/main" id="{6F9BEFE6-E856-462A-B1C4-33609C4093F6}"/>
                </a:ext>
              </a:extLst>
            </p:cNvPr>
            <p:cNvGraphicFramePr/>
            <p:nvPr/>
          </p:nvGraphicFramePr>
          <p:xfrm>
            <a:off x="10373016" y="3349721"/>
            <a:ext cx="850900" cy="12192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50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lang="en-US" altLang="zh-CN" sz="2200" b="1">
                            <a:solidFill>
                              <a:srgbClr val="FF0000"/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200" b="1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sz="22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next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26" name="表格">
              <a:extLst>
                <a:ext uri="{FF2B5EF4-FFF2-40B4-BE49-F238E27FC236}">
                  <a16:creationId xmlns:a16="http://schemas.microsoft.com/office/drawing/2014/main" id="{FE411F0E-5D12-4E4B-8136-245A1313064E}"/>
                </a:ext>
              </a:extLst>
            </p:cNvPr>
            <p:cNvGraphicFramePr/>
            <p:nvPr/>
          </p:nvGraphicFramePr>
          <p:xfrm>
            <a:off x="10860697" y="5217987"/>
            <a:ext cx="850900" cy="12192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50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lang="en-US" altLang="zh-CN" sz="2200" b="1">
                            <a:solidFill>
                              <a:srgbClr val="FF0000"/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200" b="1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sz="22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next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27" name="表格">
              <a:extLst>
                <a:ext uri="{FF2B5EF4-FFF2-40B4-BE49-F238E27FC236}">
                  <a16:creationId xmlns:a16="http://schemas.microsoft.com/office/drawing/2014/main" id="{7F112AA3-FEF1-4537-8959-934BD5D290BD}"/>
                </a:ext>
              </a:extLst>
            </p:cNvPr>
            <p:cNvGraphicFramePr/>
            <p:nvPr/>
          </p:nvGraphicFramePr>
          <p:xfrm>
            <a:off x="10203746" y="7050746"/>
            <a:ext cx="850900" cy="12192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50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lang="en-US" altLang="zh-CN" sz="2200" b="1">
                            <a:solidFill>
                              <a:srgbClr val="FF0000"/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4</a:t>
                        </a:r>
                        <a:endParaRPr sz="2200" b="1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sz="22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next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28" name="表格">
              <a:extLst>
                <a:ext uri="{FF2B5EF4-FFF2-40B4-BE49-F238E27FC236}">
                  <a16:creationId xmlns:a16="http://schemas.microsoft.com/office/drawing/2014/main" id="{0437601E-1C8B-4288-996D-1B61E044FDF9}"/>
                </a:ext>
              </a:extLst>
            </p:cNvPr>
            <p:cNvGraphicFramePr/>
            <p:nvPr/>
          </p:nvGraphicFramePr>
          <p:xfrm>
            <a:off x="8171683" y="7824019"/>
            <a:ext cx="850900" cy="12192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50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lang="en-US" altLang="zh-CN" sz="2200" b="1">
                            <a:solidFill>
                              <a:srgbClr val="FF0000"/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5</a:t>
                        </a:r>
                        <a:endParaRPr sz="2200" b="1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sz="22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next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29" name="表格">
              <a:extLst>
                <a:ext uri="{FF2B5EF4-FFF2-40B4-BE49-F238E27FC236}">
                  <a16:creationId xmlns:a16="http://schemas.microsoft.com/office/drawing/2014/main" id="{300F36AE-A180-42AE-BEC2-328257FF25CD}"/>
                </a:ext>
              </a:extLst>
            </p:cNvPr>
            <p:cNvGraphicFramePr/>
            <p:nvPr/>
          </p:nvGraphicFramePr>
          <p:xfrm>
            <a:off x="6076950" y="6949488"/>
            <a:ext cx="850900" cy="12192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50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lang="en-US" altLang="zh-CN" sz="2200" b="1">
                            <a:solidFill>
                              <a:srgbClr val="FF0000"/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6</a:t>
                        </a:r>
                        <a:endParaRPr sz="2200" b="1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sz="22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next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30" name="表格">
              <a:extLst>
                <a:ext uri="{FF2B5EF4-FFF2-40B4-BE49-F238E27FC236}">
                  <a16:creationId xmlns:a16="http://schemas.microsoft.com/office/drawing/2014/main" id="{07AC4304-E806-4B55-B2E5-74A829AA3975}"/>
                </a:ext>
              </a:extLst>
            </p:cNvPr>
            <p:cNvGraphicFramePr/>
            <p:nvPr/>
          </p:nvGraphicFramePr>
          <p:xfrm>
            <a:off x="5430741" y="5168662"/>
            <a:ext cx="850900" cy="12192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50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lang="en-US" altLang="zh-CN" sz="2200" b="1">
                            <a:solidFill>
                              <a:srgbClr val="FF0000"/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7</a:t>
                        </a:r>
                        <a:endParaRPr sz="2200" b="1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sz="22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next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31" name="表格">
              <a:extLst>
                <a:ext uri="{FF2B5EF4-FFF2-40B4-BE49-F238E27FC236}">
                  <a16:creationId xmlns:a16="http://schemas.microsoft.com/office/drawing/2014/main" id="{1DB0F608-5967-4CFD-B745-C2EEF052F48C}"/>
                </a:ext>
              </a:extLst>
            </p:cNvPr>
            <p:cNvGraphicFramePr/>
            <p:nvPr/>
          </p:nvGraphicFramePr>
          <p:xfrm>
            <a:off x="6127407" y="3225563"/>
            <a:ext cx="850900" cy="12192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850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lang="en-US" altLang="zh-CN" sz="2200" b="1">
                            <a:solidFill>
                              <a:srgbClr val="FF0000"/>
                            </a:solidFill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8</a:t>
                        </a:r>
                        <a:endParaRPr sz="2200" b="1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0960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tabLst>
                            <a:tab pos="647700" algn="l"/>
                          </a:tabLst>
                          <a:defRPr sz="1800"/>
                        </a:pPr>
                        <a:r>
                          <a:rPr sz="2200">
                            <a:latin typeface="Gill Sans"/>
                            <a:ea typeface="Gill Sans"/>
                            <a:cs typeface="Gill Sans"/>
                            <a:sym typeface="Gill Sans"/>
                          </a:rPr>
                          <a:t>next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020B55F-6B7C-4915-B5CB-3DA3338EE579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30" y="3385122"/>
              <a:ext cx="1628586" cy="145760"/>
            </a:xfrm>
            <a:prstGeom prst="straightConnector1">
              <a:avLst/>
            </a:prstGeom>
            <a:noFill/>
            <a:ln w="57150" cap="flat">
              <a:solidFill>
                <a:srgbClr val="00B05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6F28D4DA-CDA3-4BF2-B9BE-7B51933FFDA7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10928419" y="4412969"/>
              <a:ext cx="357728" cy="805018"/>
            </a:xfrm>
            <a:prstGeom prst="straightConnector1">
              <a:avLst/>
            </a:prstGeom>
            <a:noFill/>
            <a:ln w="57150" cap="flat">
              <a:solidFill>
                <a:srgbClr val="00B05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2E796111-0848-41F0-A443-971A755A6295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10629196" y="6245728"/>
              <a:ext cx="663694" cy="805018"/>
            </a:xfrm>
            <a:prstGeom prst="straightConnector1">
              <a:avLst/>
            </a:prstGeom>
            <a:noFill/>
            <a:ln w="57150" cap="flat">
              <a:solidFill>
                <a:srgbClr val="00B05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DE8C1B74-FE74-47C4-A745-39DC8FFAF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7054" y="2681637"/>
              <a:ext cx="1385306" cy="1467741"/>
            </a:xfrm>
            <a:prstGeom prst="straightConnector1">
              <a:avLst/>
            </a:prstGeom>
            <a:noFill/>
            <a:ln w="57150" cap="flat">
              <a:solidFill>
                <a:srgbClr val="00B05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9A6AAEA4-1467-44D3-BC78-94B82C438164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 flipV="1">
              <a:off x="8597133" y="7824019"/>
              <a:ext cx="1969602" cy="235256"/>
            </a:xfrm>
            <a:prstGeom prst="straightConnector1">
              <a:avLst/>
            </a:prstGeom>
            <a:noFill/>
            <a:ln w="57150" cap="flat">
              <a:solidFill>
                <a:srgbClr val="00B05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EA426FF-2BE1-4BB1-94CA-100BBB3BED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7850" y="7196505"/>
              <a:ext cx="1447747" cy="1562561"/>
            </a:xfrm>
            <a:prstGeom prst="straightConnector1">
              <a:avLst/>
            </a:prstGeom>
            <a:noFill/>
            <a:ln w="57150" cap="flat">
              <a:solidFill>
                <a:srgbClr val="00B05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2900EB3C-16B6-4798-B898-348C5D973A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3973" y="5487217"/>
              <a:ext cx="393081" cy="2418408"/>
            </a:xfrm>
            <a:prstGeom prst="straightConnector1">
              <a:avLst/>
            </a:prstGeom>
            <a:noFill/>
            <a:ln w="57150" cap="flat">
              <a:solidFill>
                <a:srgbClr val="00B05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6DA668D9-3A7A-4055-8C70-FA5320085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7497" y="3557351"/>
              <a:ext cx="407716" cy="2598151"/>
            </a:xfrm>
            <a:prstGeom prst="straightConnector1">
              <a:avLst/>
            </a:prstGeom>
            <a:noFill/>
            <a:ln w="57150" cap="flat">
              <a:solidFill>
                <a:srgbClr val="00B050"/>
              </a:solidFill>
              <a:prstDash val="solid"/>
              <a:miter lim="400000"/>
              <a:headEnd type="none" w="med" len="med"/>
              <a:tailEnd type="arrow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CD0BA778-4BF8-476D-9E05-E1B72111A36E}"/>
              </a:ext>
            </a:extLst>
          </p:cNvPr>
          <p:cNvSpPr/>
          <p:nvPr/>
        </p:nvSpPr>
        <p:spPr>
          <a:xfrm>
            <a:off x="1670521" y="2148638"/>
            <a:ext cx="577587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394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monkey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*p;   </a:t>
            </a:r>
          </a:p>
          <a:p>
            <a:pPr marL="0" marR="0" lvl="0" indent="0" algn="l" defTabSz="4394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p = 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new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monkey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;</a:t>
            </a:r>
          </a:p>
          <a:p>
            <a:pPr marL="0" marR="0" lvl="0" indent="0" algn="l" defTabSz="4394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p-&gt;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num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= 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272AD8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1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;</a:t>
            </a:r>
          </a:p>
          <a:p>
            <a:pPr marL="0" marR="0" lvl="0" indent="0" algn="l" defTabSz="4394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p-&gt;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next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 = 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NULL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;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// NULL</a:t>
            </a: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为空指针，值为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0 </a:t>
            </a:r>
            <a:endParaRPr kumimoji="0" lang="zh-CN" altLang="en-US" sz="2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/>
              <a:sym typeface="Courier"/>
            </a:endParaRPr>
          </a:p>
        </p:txBody>
      </p:sp>
      <p:graphicFrame>
        <p:nvGraphicFramePr>
          <p:cNvPr id="57" name="表格">
            <a:extLst>
              <a:ext uri="{FF2B5EF4-FFF2-40B4-BE49-F238E27FC236}">
                <a16:creationId xmlns:a16="http://schemas.microsoft.com/office/drawing/2014/main" id="{20AD498E-3ABA-467A-841D-E59683B5E43B}"/>
              </a:ext>
            </a:extLst>
          </p:cNvPr>
          <p:cNvGraphicFramePr/>
          <p:nvPr/>
        </p:nvGraphicFramePr>
        <p:xfrm>
          <a:off x="566212" y="2289370"/>
          <a:ext cx="850900" cy="13817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lang="en-US" altLang="zh-CN" sz="2200" b="1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 sz="2200" b="1">
                        <a:solidFill>
                          <a:srgbClr val="FF0000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lang="en-US" sz="22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NULL</a:t>
                      </a:r>
                      <a:endParaRPr sz="2200" b="1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9" name="表格">
            <a:extLst>
              <a:ext uri="{FF2B5EF4-FFF2-40B4-BE49-F238E27FC236}">
                <a16:creationId xmlns:a16="http://schemas.microsoft.com/office/drawing/2014/main" id="{D96F1BCD-7EC1-49F9-9B06-7015AFB04428}"/>
              </a:ext>
            </a:extLst>
          </p:cNvPr>
          <p:cNvGraphicFramePr/>
          <p:nvPr/>
        </p:nvGraphicFramePr>
        <p:xfrm>
          <a:off x="562991" y="4821198"/>
          <a:ext cx="850900" cy="13817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lang="en-US" altLang="zh-CN" sz="2200" b="1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</a:t>
                      </a:r>
                      <a:endParaRPr sz="2200" b="1">
                        <a:solidFill>
                          <a:srgbClr val="FF0000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647700" algn="l"/>
                        </a:tabLst>
                        <a:defRPr sz="1800"/>
                      </a:pPr>
                      <a:r>
                        <a:rPr lang="en-US" sz="22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NULL</a:t>
                      </a:r>
                      <a:endParaRPr sz="2200" b="1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矩形 59">
            <a:extLst>
              <a:ext uri="{FF2B5EF4-FFF2-40B4-BE49-F238E27FC236}">
                <a16:creationId xmlns:a16="http://schemas.microsoft.com/office/drawing/2014/main" id="{9FDD34AD-CC3F-4D06-9227-0AD5F867A36A}"/>
              </a:ext>
            </a:extLst>
          </p:cNvPr>
          <p:cNvSpPr/>
          <p:nvPr/>
        </p:nvSpPr>
        <p:spPr>
          <a:xfrm>
            <a:off x="1667300" y="4876800"/>
            <a:ext cx="277029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394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p = 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new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monkey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;</a:t>
            </a:r>
          </a:p>
          <a:p>
            <a:pPr marL="0" marR="0" lvl="0" indent="0" algn="l" defTabSz="4394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p-&gt;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num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= 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272AD8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8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;</a:t>
            </a:r>
          </a:p>
          <a:p>
            <a:pPr marL="0" marR="0" lvl="0" indent="0" algn="l" defTabSz="4394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p-&gt;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next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 = 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NULL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Courier"/>
              </a:rPr>
              <a:t>; </a:t>
            </a:r>
            <a:endParaRPr kumimoji="0" lang="zh-CN" altLang="en-US" sz="2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/>
              <a:sym typeface="Courier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C4D329F-0B2A-49D1-A016-38831EDFF2A0}"/>
              </a:ext>
            </a:extLst>
          </p:cNvPr>
          <p:cNvCxnSpPr>
            <a:cxnSpLocks/>
          </p:cNvCxnSpPr>
          <p:nvPr/>
        </p:nvCxnSpPr>
        <p:spPr>
          <a:xfrm>
            <a:off x="991662" y="3727637"/>
            <a:ext cx="0" cy="945585"/>
          </a:xfrm>
          <a:prstGeom prst="line">
            <a:avLst/>
          </a:prstGeom>
          <a:noFill/>
          <a:ln w="5715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24294734-B0EF-4C16-94BF-D3CD20D5EAB8}"/>
              </a:ext>
            </a:extLst>
          </p:cNvPr>
          <p:cNvSpPr/>
          <p:nvPr/>
        </p:nvSpPr>
        <p:spPr>
          <a:xfrm>
            <a:off x="551636" y="7186282"/>
            <a:ext cx="4064536" cy="22222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monkey *p;   </a:t>
            </a:r>
          </a:p>
          <a:p>
            <a:pPr marL="0" marR="0" lvl="0" indent="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for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(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int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i=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1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; i&lt;=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8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; i++) {</a:t>
            </a:r>
          </a:p>
          <a:p>
            <a:pPr marL="0" marR="0" lvl="0" indent="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p = 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new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monkey;</a:t>
            </a:r>
          </a:p>
          <a:p>
            <a:pPr marL="0" marR="0" lvl="0" indent="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p-&gt;num = i;</a:t>
            </a:r>
          </a:p>
          <a:p>
            <a:pPr marL="0" marR="0" lvl="0" indent="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    p-&gt;next = 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NULL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;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sym typeface="Helvetica Neue"/>
              </a:rPr>
              <a:t>/// ????</a:t>
            </a:r>
          </a:p>
          <a:p>
            <a:pPr marL="0" marR="0" lvl="0" indent="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Helvetica Neue"/>
              </a:rPr>
              <a:t>}</a:t>
            </a: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08F052F6-31DE-4ACB-A972-6E14EA7E4E90}"/>
              </a:ext>
            </a:extLst>
          </p:cNvPr>
          <p:cNvSpPr/>
          <p:nvPr/>
        </p:nvSpPr>
        <p:spPr>
          <a:xfrm>
            <a:off x="2388661" y="6355027"/>
            <a:ext cx="498568" cy="644711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21343CB0-C444-476C-A626-220E450FEE81}"/>
              </a:ext>
            </a:extLst>
          </p:cNvPr>
          <p:cNvSpPr/>
          <p:nvPr/>
        </p:nvSpPr>
        <p:spPr>
          <a:xfrm>
            <a:off x="4937685" y="7739430"/>
            <a:ext cx="1434217" cy="130429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???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288637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sp>
        <p:nvSpPr>
          <p:cNvPr id="136" name="【任务8.2】解题思路"/>
          <p:cNvSpPr>
            <a:spLocks noGrp="1"/>
          </p:cNvSpPr>
          <p:nvPr>
            <p:ph type="title"/>
          </p:nvPr>
        </p:nvSpPr>
        <p:spPr>
          <a:xfrm>
            <a:off x="547202" y="354125"/>
            <a:ext cx="4720538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 altLang="zh-CN"/>
              <a:t>8</a:t>
            </a:r>
            <a:r>
              <a:t>.2】解题思路</a:t>
            </a:r>
          </a:p>
        </p:txBody>
      </p:sp>
      <p:grpSp>
        <p:nvGrpSpPr>
          <p:cNvPr id="139" name="1  20  19  18  17  16…"/>
          <p:cNvGrpSpPr/>
          <p:nvPr/>
        </p:nvGrpSpPr>
        <p:grpSpPr>
          <a:xfrm>
            <a:off x="547201" y="2994188"/>
            <a:ext cx="6978465" cy="5562601"/>
            <a:chOff x="0" y="0"/>
            <a:chExt cx="6978463" cy="5562600"/>
          </a:xfrm>
        </p:grpSpPr>
        <p:sp>
          <p:nvSpPr>
            <p:cNvPr id="138" name="1  20  19  18  17  16…"/>
            <p:cNvSpPr txBox="1"/>
            <p:nvPr/>
          </p:nvSpPr>
          <p:spPr>
            <a:xfrm>
              <a:off x="50800" y="50800"/>
              <a:ext cx="6876864" cy="5461001"/>
            </a:xfrm>
            <a:prstGeom prst="rect">
              <a:avLst/>
            </a:prstGeom>
            <a:solidFill>
              <a:srgbClr val="D6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1  20  19  18  17  16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2  21  32  31  30  15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3  22  33  36  29  14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4  23  34  35  28  13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5  24  25  26  27  12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6   7   8   9  10  11</a:t>
              </a:r>
            </a:p>
          </p:txBody>
        </p:sp>
        <p:pic>
          <p:nvPicPr>
            <p:cNvPr id="137" name="1  20  19  18  17  16…  1  20  19  18  17  16&#10; 2  21  32  31  30  15&#10; 3  22  33  36  29  14&#10; 4  23  34  35  28  13&#10; 5  24  25  26  27  12&#10; 6   7   8   9  10  11" descr="1  20  19  18  17  16…  1  20  19  18  17  16 2  21  32  31  30  15 3  22  33  36  29  14 4  23  34  35  28  13 5  24  25  26  27  12 6   7   8   9  10  11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78464" cy="5562601"/>
            </a:xfrm>
            <a:prstGeom prst="rect">
              <a:avLst/>
            </a:prstGeom>
            <a:effectLst/>
          </p:spPr>
        </p:pic>
      </p:grpSp>
      <p:sp>
        <p:nvSpPr>
          <p:cNvPr id="140" name="Rectangle 3"/>
          <p:cNvSpPr/>
          <p:nvPr/>
        </p:nvSpPr>
        <p:spPr>
          <a:xfrm>
            <a:off x="656541" y="3010578"/>
            <a:ext cx="6759786" cy="5461001"/>
          </a:xfrm>
          <a:prstGeom prst="rect">
            <a:avLst/>
          </a:prstGeom>
          <a:ln w="101600" cap="sq">
            <a:solidFill>
              <a:srgbClr val="FF4568"/>
            </a:solidFill>
            <a:miter/>
          </a:ln>
        </p:spPr>
        <p:txBody>
          <a:bodyPr lIns="65023" tIns="65023" rIns="65023" bIns="65023" anchor="ctr"/>
          <a:lstStyle/>
          <a:p>
            <a:pPr algn="l" defTabSz="130048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41" name="Rectangle 4"/>
          <p:cNvSpPr/>
          <p:nvPr/>
        </p:nvSpPr>
        <p:spPr>
          <a:xfrm>
            <a:off x="1835100" y="3938728"/>
            <a:ext cx="4495608" cy="3694704"/>
          </a:xfrm>
          <a:prstGeom prst="rect">
            <a:avLst/>
          </a:prstGeom>
          <a:ln w="101600" cap="sq">
            <a:solidFill>
              <a:srgbClr val="FFFF00"/>
            </a:solidFill>
            <a:miter/>
          </a:ln>
        </p:spPr>
        <p:txBody>
          <a:bodyPr lIns="65023" tIns="65023" rIns="65023" bIns="65023" anchor="ctr"/>
          <a:lstStyle/>
          <a:p>
            <a:pPr algn="l" defTabSz="130048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42" name="Rectangle 5"/>
          <p:cNvSpPr/>
          <p:nvPr/>
        </p:nvSpPr>
        <p:spPr>
          <a:xfrm>
            <a:off x="3012531" y="4812977"/>
            <a:ext cx="2047806" cy="1946206"/>
          </a:xfrm>
          <a:prstGeom prst="rect">
            <a:avLst/>
          </a:prstGeom>
          <a:ln w="101600" cap="sq">
            <a:solidFill>
              <a:srgbClr val="66FF33"/>
            </a:solidFill>
            <a:miter/>
          </a:ln>
        </p:spPr>
        <p:txBody>
          <a:bodyPr lIns="65023" tIns="65023" rIns="65023" bIns="65023" anchor="ctr"/>
          <a:lstStyle/>
          <a:p>
            <a:pPr algn="l" defTabSz="130048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43" name="Oval 6"/>
          <p:cNvSpPr/>
          <p:nvPr/>
        </p:nvSpPr>
        <p:spPr>
          <a:xfrm>
            <a:off x="656137" y="2949002"/>
            <a:ext cx="1264625" cy="1025034"/>
          </a:xfrm>
          <a:prstGeom prst="ellipse">
            <a:avLst/>
          </a:prstGeom>
          <a:ln w="50800" cap="sq">
            <a:solidFill>
              <a:schemeClr val="accent1">
                <a:lumOff val="-13575"/>
              </a:schemeClr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2800">
                <a:solidFill>
                  <a:schemeClr val="accent1">
                    <a:lumOff val="-13575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44" name="Oval 7"/>
          <p:cNvSpPr/>
          <p:nvPr/>
        </p:nvSpPr>
        <p:spPr>
          <a:xfrm>
            <a:off x="1843149" y="3912780"/>
            <a:ext cx="921174" cy="935259"/>
          </a:xfrm>
          <a:prstGeom prst="ellipse">
            <a:avLst/>
          </a:prstGeom>
          <a:ln w="50800" cap="sq">
            <a:solidFill>
              <a:schemeClr val="accent1">
                <a:lumOff val="-13575"/>
              </a:schemeClr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2800">
                <a:solidFill>
                  <a:schemeClr val="accent1">
                    <a:lumOff val="-13575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45" name="Oval 8"/>
          <p:cNvSpPr/>
          <p:nvPr/>
        </p:nvSpPr>
        <p:spPr>
          <a:xfrm>
            <a:off x="2995179" y="4788701"/>
            <a:ext cx="921175" cy="1025033"/>
          </a:xfrm>
          <a:prstGeom prst="ellipse">
            <a:avLst/>
          </a:prstGeom>
          <a:ln w="50800" cap="sq">
            <a:solidFill>
              <a:schemeClr val="accent1">
                <a:lumOff val="-13575"/>
              </a:schemeClr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2800">
                <a:solidFill>
                  <a:schemeClr val="accent1">
                    <a:lumOff val="-13575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386F13B-518E-499C-A589-9D0CF9CFB5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481" y="6897288"/>
            <a:ext cx="1927955" cy="17468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D10C1C3-158E-4ABD-B046-3DCA300D0399}"/>
              </a:ext>
            </a:extLst>
          </p:cNvPr>
          <p:cNvSpPr txBox="1"/>
          <p:nvPr/>
        </p:nvSpPr>
        <p:spPr>
          <a:xfrm>
            <a:off x="7862610" y="2807845"/>
            <a:ext cx="4741826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每一圈填充完成后，剩余部分的填充问题与原问题相比，性质完全相同，只是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规模变小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了，可以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Helvetica Neue"/>
                <a:ea typeface="Helvetica Neue"/>
                <a:cs typeface="Helvetica Neue"/>
                <a:sym typeface="Helvetica Neue"/>
              </a:rPr>
              <a:t>用相同算法继续操作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下去！这就“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减治思想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”。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41</a:t>
            </a:fld>
            <a:endParaRPr/>
          </a:p>
        </p:txBody>
      </p:sp>
      <p:sp>
        <p:nvSpPr>
          <p:cNvPr id="101" name="设计递归算法的辅助工具 —— 与或图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设计递归算法的辅助工具 —— 与或图</a:t>
            </a:r>
          </a:p>
        </p:txBody>
      </p:sp>
      <p:sp>
        <p:nvSpPr>
          <p:cNvPr id="102" name="Text Box 2"/>
          <p:cNvSpPr txBox="1"/>
          <p:nvPr/>
        </p:nvSpPr>
        <p:spPr>
          <a:xfrm>
            <a:off x="497328" y="2180782"/>
            <a:ext cx="12010145" cy="197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sz="30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为了帮助我们思考和表述递归算法的思路，使算法更直观和清晰，我们定义两</a:t>
            </a:r>
            <a:r>
              <a:rPr lang="zh-CN" altLang="en-US"/>
              <a:t>种</a:t>
            </a:r>
            <a:r>
              <a:t>结点</a:t>
            </a:r>
            <a:r>
              <a:rPr lang="en-US" altLang="zh-CN"/>
              <a:t> —— </a:t>
            </a:r>
            <a:r>
              <a:t>或结点和与结点</a:t>
            </a:r>
            <a:r>
              <a:rPr lang="zh-CN" altLang="en-US"/>
              <a:t>，用它们来帮助算法分析和表达</a:t>
            </a:r>
            <a:r>
              <a:t>。</a:t>
            </a:r>
          </a:p>
          <a:p>
            <a:pPr marL="487680" indent="-487680" algn="l" defTabSz="1300480">
              <a:defRPr sz="30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endParaRPr/>
          </a:p>
          <a:p>
            <a:pPr marL="487680" indent="-487680" algn="l" defTabSz="1300480">
              <a:defRPr sz="30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1、或结点</a:t>
            </a:r>
          </a:p>
        </p:txBody>
      </p:sp>
      <p:sp>
        <p:nvSpPr>
          <p:cNvPr id="103" name="A称为“或结点”，A依不同条件会有两种不同的取值, B 或C。结点用空心圆圈O表示。"/>
          <p:cNvSpPr txBox="1"/>
          <p:nvPr/>
        </p:nvSpPr>
        <p:spPr>
          <a:xfrm>
            <a:off x="1113436" y="7643941"/>
            <a:ext cx="10240974" cy="1184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300480"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称为</a:t>
            </a:r>
            <a:r>
              <a:t>“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或结点</a:t>
            </a:r>
            <a:r>
              <a:t>”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A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依不同条件会有两种不同的取值</a:t>
            </a:r>
            <a:r>
              <a:t>, B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或</a:t>
            </a:r>
            <a:r>
              <a:t>C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。结点用空心圆圈O表示。</a:t>
            </a:r>
          </a:p>
        </p:txBody>
      </p:sp>
      <p:pic>
        <p:nvPicPr>
          <p:cNvPr id="10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96" y="4592824"/>
            <a:ext cx="4033985" cy="268932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A ="/>
          <p:cNvSpPr txBox="1"/>
          <p:nvPr/>
        </p:nvSpPr>
        <p:spPr>
          <a:xfrm>
            <a:off x="7488693" y="5762857"/>
            <a:ext cx="67543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= </a:t>
            </a:r>
          </a:p>
        </p:txBody>
      </p:sp>
      <p:sp>
        <p:nvSpPr>
          <p:cNvPr id="107" name="B,  Z = true"/>
          <p:cNvSpPr txBox="1"/>
          <p:nvPr/>
        </p:nvSpPr>
        <p:spPr>
          <a:xfrm>
            <a:off x="8790117" y="5028280"/>
            <a:ext cx="17145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B,  Z = true</a:t>
            </a:r>
          </a:p>
        </p:txBody>
      </p:sp>
      <p:sp>
        <p:nvSpPr>
          <p:cNvPr id="108" name="B,  Z = false"/>
          <p:cNvSpPr txBox="1"/>
          <p:nvPr/>
        </p:nvSpPr>
        <p:spPr>
          <a:xfrm>
            <a:off x="8790117" y="6497770"/>
            <a:ext cx="182666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B,  Z = false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F61468D9-FA98-4B23-952A-DA62A1F0FB06}"/>
              </a:ext>
            </a:extLst>
          </p:cNvPr>
          <p:cNvSpPr/>
          <p:nvPr/>
        </p:nvSpPr>
        <p:spPr>
          <a:xfrm>
            <a:off x="8178487" y="5253640"/>
            <a:ext cx="495061" cy="150291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sp>
        <p:nvSpPr>
          <p:cNvPr id="111" name="设计递归算法的辅助工具 —— 与或图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设计递归算法的辅助工具 —— 与或图</a:t>
            </a:r>
          </a:p>
        </p:txBody>
      </p:sp>
      <p:sp>
        <p:nvSpPr>
          <p:cNvPr id="112" name="Text Box 2"/>
          <p:cNvSpPr txBox="1"/>
          <p:nvPr/>
        </p:nvSpPr>
        <p:spPr>
          <a:xfrm>
            <a:off x="497328" y="2338873"/>
            <a:ext cx="12010145" cy="59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0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如果有两种以上的取值（可能性</a:t>
            </a:r>
            <a:r>
              <a:rPr lang="en-US" altLang="zh-CN"/>
              <a:t> </a:t>
            </a:r>
            <a:r>
              <a:rPr lang="en-US">
                <a:highlight>
                  <a:srgbClr val="FFFF00"/>
                </a:highlight>
              </a:rPr>
              <a:t>Z1, Z2, ..., Zn</a:t>
            </a:r>
            <a:r>
              <a:t>），则用如下形式表示：</a:t>
            </a:r>
          </a:p>
        </p:txBody>
      </p:sp>
      <p:pic>
        <p:nvPicPr>
          <p:cNvPr id="11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47" y="3841168"/>
            <a:ext cx="6014305" cy="4593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16" name="设计递归算法的辅助工具 —— 与或图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设计递归算法的辅助工具 —— 与或图</a:t>
            </a:r>
          </a:p>
        </p:txBody>
      </p:sp>
      <p:sp>
        <p:nvSpPr>
          <p:cNvPr id="117" name="Text Box 2"/>
          <p:cNvSpPr txBox="1"/>
          <p:nvPr/>
        </p:nvSpPr>
        <p:spPr>
          <a:xfrm>
            <a:off x="497328" y="2180782"/>
            <a:ext cx="12010145" cy="51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487680" indent="-487680" algn="l" defTabSz="1300480">
              <a:defRPr sz="30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2、与结点</a:t>
            </a:r>
          </a:p>
        </p:txBody>
      </p:sp>
      <p:sp>
        <p:nvSpPr>
          <p:cNvPr id="118" name="Text Box 4"/>
          <p:cNvSpPr txBox="1"/>
          <p:nvPr/>
        </p:nvSpPr>
        <p:spPr>
          <a:xfrm>
            <a:off x="1468171" y="7491656"/>
            <a:ext cx="9936482" cy="1054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chemeClr val="tx1"/>
                </a:solidFill>
              </a:rPr>
              <a:t>A </a:t>
            </a:r>
            <a:r>
              <a:rPr b="0">
                <a:solidFill>
                  <a:schemeClr val="tx1"/>
                </a:solidFill>
                <a:latin typeface="黑体"/>
                <a:ea typeface="黑体"/>
                <a:cs typeface="黑体"/>
                <a:sym typeface="黑体"/>
              </a:rPr>
              <a:t>为与结点，</a:t>
            </a:r>
            <a:r>
              <a:rPr>
                <a:solidFill>
                  <a:schemeClr val="tx1"/>
                </a:solidFill>
              </a:rPr>
              <a:t>A </a:t>
            </a:r>
            <a:r>
              <a:rPr b="0">
                <a:solidFill>
                  <a:schemeClr val="tx1"/>
                </a:solidFill>
                <a:latin typeface="黑体"/>
                <a:ea typeface="黑体"/>
                <a:cs typeface="黑体"/>
                <a:sym typeface="黑体"/>
              </a:rPr>
              <a:t>的最终取值为</a:t>
            </a:r>
            <a:r>
              <a:rPr>
                <a:solidFill>
                  <a:schemeClr val="tx1"/>
                </a:solidFill>
              </a:rPr>
              <a:t> C </a:t>
            </a:r>
            <a:r>
              <a:rPr b="0">
                <a:solidFill>
                  <a:schemeClr val="tx1"/>
                </a:solidFill>
                <a:latin typeface="黑体"/>
                <a:ea typeface="黑体"/>
                <a:cs typeface="黑体"/>
                <a:sym typeface="黑体"/>
              </a:rPr>
              <a:t>结点的值，但为了求得</a:t>
            </a:r>
            <a:r>
              <a:rPr>
                <a:solidFill>
                  <a:schemeClr val="tx1"/>
                </a:solidFill>
              </a:rPr>
              <a:t> C </a:t>
            </a:r>
            <a:r>
              <a:rPr b="0">
                <a:solidFill>
                  <a:schemeClr val="tx1"/>
                </a:solidFill>
                <a:latin typeface="黑体"/>
                <a:ea typeface="黑体"/>
                <a:cs typeface="黑体"/>
                <a:sym typeface="黑体"/>
              </a:rPr>
              <a:t>的值，得先求出</a:t>
            </a:r>
            <a:r>
              <a:rPr>
                <a:solidFill>
                  <a:schemeClr val="tx1"/>
                </a:solidFill>
              </a:rPr>
              <a:t>B</a:t>
            </a:r>
            <a:r>
              <a:rPr b="0">
                <a:solidFill>
                  <a:schemeClr val="tx1"/>
                </a:solidFill>
                <a:latin typeface="黑体"/>
                <a:ea typeface="黑体"/>
                <a:cs typeface="黑体"/>
                <a:sym typeface="黑体"/>
              </a:rPr>
              <a:t>结点的值</a:t>
            </a:r>
            <a:r>
              <a:rPr>
                <a:solidFill>
                  <a:schemeClr val="tx1"/>
                </a:solidFill>
              </a:rPr>
              <a:t>,  C </a:t>
            </a:r>
            <a:r>
              <a:rPr b="0">
                <a:solidFill>
                  <a:schemeClr val="tx1"/>
                </a:solidFill>
                <a:latin typeface="黑体"/>
                <a:ea typeface="黑体"/>
                <a:cs typeface="黑体"/>
                <a:sym typeface="黑体"/>
              </a:rPr>
              <a:t>是</a:t>
            </a:r>
            <a:r>
              <a:rPr>
                <a:solidFill>
                  <a:schemeClr val="tx1"/>
                </a:solidFill>
              </a:rPr>
              <a:t>B</a:t>
            </a:r>
            <a:r>
              <a:rPr b="0">
                <a:solidFill>
                  <a:schemeClr val="tx1"/>
                </a:solidFill>
                <a:latin typeface="黑体"/>
                <a:ea typeface="黑体"/>
                <a:cs typeface="黑体"/>
                <a:sym typeface="黑体"/>
              </a:rPr>
              <a:t>的函数。</a:t>
            </a:r>
          </a:p>
        </p:txBody>
      </p:sp>
      <p:sp>
        <p:nvSpPr>
          <p:cNvPr id="119" name="与结点要涂黑，相关联的B与C之间要用弧线连起来"/>
          <p:cNvSpPr txBox="1"/>
          <p:nvPr/>
        </p:nvSpPr>
        <p:spPr>
          <a:xfrm>
            <a:off x="7036191" y="4304574"/>
            <a:ext cx="4297014" cy="948643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与结点要涂黑，相关联的B与C之间要用弧线连起来</a:t>
            </a:r>
          </a:p>
        </p:txBody>
      </p:sp>
      <p:pic>
        <p:nvPicPr>
          <p:cNvPr id="1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04" y="3239660"/>
            <a:ext cx="4617705" cy="3078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23" name="设计递归算法的辅助工具 —— 与或图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设计递归算法的辅助工具 —— 与或图</a:t>
            </a:r>
          </a:p>
        </p:txBody>
      </p:sp>
      <p:sp>
        <p:nvSpPr>
          <p:cNvPr id="124" name="Text Box 2"/>
          <p:cNvSpPr txBox="1"/>
          <p:nvPr/>
        </p:nvSpPr>
        <p:spPr>
          <a:xfrm>
            <a:off x="497328" y="2478017"/>
            <a:ext cx="12010144" cy="51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0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与结点可能有多个相关联的点，这时可描述为下图</a:t>
            </a:r>
          </a:p>
        </p:txBody>
      </p:sp>
      <p:sp>
        <p:nvSpPr>
          <p:cNvPr id="125" name="Text Box 3"/>
          <p:cNvSpPr txBox="1"/>
          <p:nvPr/>
        </p:nvSpPr>
        <p:spPr>
          <a:xfrm>
            <a:off x="1077679" y="7801825"/>
            <a:ext cx="10849442" cy="1516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algn="l" defTabSz="1300480"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/>
                <a:sym typeface="黑体"/>
              </a:rPr>
              <a:t>结点的值最终为</a:t>
            </a:r>
            <a:r>
              <a: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D </a:t>
            </a:r>
            <a:r>
              <a:rPr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/>
                <a:sym typeface="黑体"/>
              </a:rPr>
              <a:t>的值，但为了求</a:t>
            </a:r>
            <a:r>
              <a: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D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，要求</a:t>
            </a:r>
            <a:r>
              <a:rPr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/>
                <a:sym typeface="黑体"/>
              </a:rPr>
              <a:t>先求</a:t>
            </a:r>
            <a:r>
              <a:rPr lang="zh-CN" altLang="en-US"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/>
                <a:sym typeface="黑体"/>
              </a:rPr>
              <a:t>出</a:t>
            </a:r>
            <a:r>
              <a: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B </a:t>
            </a:r>
            <a:r>
              <a:rPr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/>
                <a:sym typeface="黑体"/>
              </a:rPr>
              <a:t>和</a:t>
            </a:r>
            <a:r>
              <a: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</a:t>
            </a:r>
            <a:r>
              <a:rPr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/>
                <a:sym typeface="黑体"/>
              </a:rPr>
              <a:t>。</a:t>
            </a:r>
            <a:r>
              <a:rPr b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  <a:cs typeface="黑体"/>
                <a:sym typeface="黑体"/>
              </a:rPr>
              <a:t>先求左边的点才能求最右边的点的值</a:t>
            </a:r>
            <a:r>
              <a:rPr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/>
                <a:sym typeface="黑体"/>
              </a:rPr>
              <a:t>，约定最右边</a:t>
            </a:r>
            <a:r>
              <a: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D </a:t>
            </a:r>
            <a:r>
              <a:rPr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/>
                <a:sym typeface="黑体"/>
              </a:rPr>
              <a:t>点的值就是</a:t>
            </a:r>
            <a:r>
              <a: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A </a:t>
            </a:r>
            <a:r>
              <a:rPr b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/>
                <a:sym typeface="黑体"/>
              </a:rPr>
              <a:t>结点的值。</a:t>
            </a:r>
          </a:p>
        </p:txBody>
      </p:sp>
      <p:pic>
        <p:nvPicPr>
          <p:cNvPr id="12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111" y="3960913"/>
            <a:ext cx="6735470" cy="2791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148" name="用与或图来分析算法思路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20469" cy="1152045"/>
          </a:xfrm>
          <a:prstGeom prst="rect">
            <a:avLst/>
          </a:prstGeom>
        </p:spPr>
        <p:txBody>
          <a:bodyPr/>
          <a:lstStyle/>
          <a:p>
            <a:r>
              <a:t>用与或图来分析算法思路</a:t>
            </a:r>
          </a:p>
        </p:txBody>
      </p:sp>
      <p:sp>
        <p:nvSpPr>
          <p:cNvPr id="149" name="设函数Fill(number, begin, size)表示将number开头的数，从位置(begin, begin)开始填写，矩阵大小为size*size"/>
          <p:cNvSpPr txBox="1"/>
          <p:nvPr/>
        </p:nvSpPr>
        <p:spPr>
          <a:xfrm>
            <a:off x="508663" y="2143293"/>
            <a:ext cx="12458419" cy="1023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设函数Fill(number, begin, size)表示将number开头的数，从位置(begin, begin)开始填写，矩阵大小为size*size</a:t>
            </a:r>
          </a:p>
        </p:txBody>
      </p:sp>
      <p:pic>
        <p:nvPicPr>
          <p:cNvPr id="15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02" y="3936398"/>
            <a:ext cx="8346395" cy="5174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sp>
        <p:nvSpPr>
          <p:cNvPr id="153" name="【任务8.2】算法步骤（伪代码）"/>
          <p:cNvSpPr>
            <a:spLocks noGrp="1"/>
          </p:cNvSpPr>
          <p:nvPr>
            <p:ph type="title"/>
          </p:nvPr>
        </p:nvSpPr>
        <p:spPr>
          <a:xfrm>
            <a:off x="547201" y="354125"/>
            <a:ext cx="6710044" cy="1152045"/>
          </a:xfrm>
          <a:prstGeom prst="rect">
            <a:avLst/>
          </a:prstGeom>
        </p:spPr>
        <p:txBody>
          <a:bodyPr/>
          <a:lstStyle/>
          <a:p>
            <a:r>
              <a:t>【任务</a:t>
            </a:r>
            <a:r>
              <a:rPr lang="en-US" altLang="zh-CN"/>
              <a:t>8</a:t>
            </a:r>
            <a:r>
              <a:t>.2】算法步骤（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伪代码</a:t>
            </a:r>
            <a:r>
              <a:t>）</a:t>
            </a:r>
          </a:p>
        </p:txBody>
      </p:sp>
      <p:sp>
        <p:nvSpPr>
          <p:cNvPr id="154" name="填写SIZE*SIZE大小方阵的步骤:…"/>
          <p:cNvSpPr txBox="1"/>
          <p:nvPr/>
        </p:nvSpPr>
        <p:spPr>
          <a:xfrm>
            <a:off x="608353" y="2180782"/>
            <a:ext cx="8948911" cy="6998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300"/>
            </a:pPr>
            <a:r>
              <a:t>填写SIZE*SIZE大小方阵的步骤:</a:t>
            </a:r>
          </a:p>
          <a:p>
            <a:pPr algn="l">
              <a:lnSpc>
                <a:spcPct val="120000"/>
              </a:lnSpc>
              <a:defRPr sz="3300">
                <a:solidFill>
                  <a:schemeClr val="accent1">
                    <a:lumOff val="-13575"/>
                  </a:schemeClr>
                </a:solidFill>
              </a:defRPr>
            </a:pPr>
            <a:r>
              <a:t>（1）填写外围一圈数字</a:t>
            </a:r>
          </a:p>
          <a:p>
            <a:pPr algn="l">
              <a:lnSpc>
                <a:spcPct val="120000"/>
              </a:lnSpc>
              <a:defRPr sz="3300"/>
            </a:pPr>
            <a:r>
              <a:t>（2）填写内部小方阵（边长为SIZE-2）</a:t>
            </a:r>
          </a:p>
          <a:p>
            <a:pPr algn="l">
              <a:lnSpc>
                <a:spcPct val="120000"/>
              </a:lnSpc>
              <a:defRPr sz="3300"/>
            </a:pPr>
            <a:endParaRPr/>
          </a:p>
          <a:p>
            <a:pPr algn="l">
              <a:lnSpc>
                <a:spcPct val="120000"/>
              </a:lnSpc>
              <a:defRPr sz="3300"/>
            </a:pPr>
            <a:r>
              <a:t>其中，“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（1）填写外围一圈数字</a:t>
            </a:r>
            <a:r>
              <a:t>”的步骤:</a:t>
            </a:r>
          </a:p>
          <a:p>
            <a:pPr algn="l">
              <a:lnSpc>
                <a:spcPct val="120000"/>
              </a:lnSpc>
              <a:defRPr sz="3300"/>
            </a:pPr>
            <a:r>
              <a:t>	1.1 填写左上角</a:t>
            </a:r>
          </a:p>
          <a:p>
            <a:pPr algn="l">
              <a:lnSpc>
                <a:spcPct val="120000"/>
              </a:lnSpc>
              <a:defRPr sz="3300"/>
            </a:pPr>
            <a:r>
              <a:t>	1.2 填写左边（从上至下）</a:t>
            </a:r>
          </a:p>
          <a:p>
            <a:pPr algn="l">
              <a:lnSpc>
                <a:spcPct val="120000"/>
              </a:lnSpc>
              <a:defRPr sz="3300"/>
            </a:pPr>
            <a:r>
              <a:t>	1.3 填写下边（从左至右）</a:t>
            </a:r>
          </a:p>
          <a:p>
            <a:pPr algn="l">
              <a:lnSpc>
                <a:spcPct val="120000"/>
              </a:lnSpc>
              <a:defRPr sz="3300"/>
            </a:pPr>
            <a:r>
              <a:t>	1.4 填写右边（从下至上）</a:t>
            </a:r>
          </a:p>
          <a:p>
            <a:pPr algn="l">
              <a:lnSpc>
                <a:spcPct val="120000"/>
              </a:lnSpc>
              <a:defRPr sz="3300"/>
            </a:pPr>
            <a:r>
              <a:t>	1.5 填写上边（从右至左）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  <p:grpSp>
        <p:nvGrpSpPr>
          <p:cNvPr id="160" name="1  20  19  18  17  16…"/>
          <p:cNvGrpSpPr/>
          <p:nvPr/>
        </p:nvGrpSpPr>
        <p:grpSpPr>
          <a:xfrm>
            <a:off x="3144241" y="2925477"/>
            <a:ext cx="6716318" cy="5562601"/>
            <a:chOff x="0" y="0"/>
            <a:chExt cx="6716317" cy="5562600"/>
          </a:xfrm>
        </p:grpSpPr>
        <p:sp>
          <p:nvSpPr>
            <p:cNvPr id="159" name="1  20  19  18  17  16…"/>
            <p:cNvSpPr txBox="1"/>
            <p:nvPr/>
          </p:nvSpPr>
          <p:spPr>
            <a:xfrm>
              <a:off x="50800" y="50800"/>
              <a:ext cx="6614718" cy="5461001"/>
            </a:xfrm>
            <a:prstGeom prst="rect">
              <a:avLst/>
            </a:prstGeom>
            <a:solidFill>
              <a:srgbClr val="D6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1  20  19  18  17  16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  </a:t>
              </a:r>
              <a:r>
                <a:rPr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21  32  31  30</a:t>
              </a:r>
              <a:r>
                <a:t>  15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3  </a:t>
              </a:r>
              <a:r>
                <a:rPr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22  33  36  29</a:t>
              </a:r>
              <a:r>
                <a:t>  14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4  </a:t>
              </a:r>
              <a:r>
                <a:rPr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23  34  35  28</a:t>
              </a:r>
              <a:r>
                <a:t>  13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5  </a:t>
              </a:r>
              <a:r>
                <a:rPr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24  25  26  27</a:t>
              </a:r>
              <a:r>
                <a:t>  12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6   7   8   9  10  11</a:t>
              </a:r>
            </a:p>
          </p:txBody>
        </p:sp>
        <p:pic>
          <p:nvPicPr>
            <p:cNvPr id="158" name="1  20  19  18  17  16…  1  20  19  18  17  16&#10; 2  21  32  31  30  15&#10; 3  22  33  36  29  14&#10; 4  23  34  35  28  13&#10; 5  24  25  26  27  12&#10; 6   7   8   9  10  11" descr="1  20  19  18  17  16…  1  20  19  18  17  16 2  21  32  31  30  15 3  22  33  36  29  14 4  23  34  35  28  13 5  24  25  26  27  12 6   7   8   9  10  11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716318" cy="5562601"/>
            </a:xfrm>
            <a:prstGeom prst="rect">
              <a:avLst/>
            </a:prstGeom>
            <a:effectLst/>
          </p:spPr>
        </p:pic>
      </p:grpSp>
      <p:pic>
        <p:nvPicPr>
          <p:cNvPr id="161" name="矩形 矩形" descr="矩形 矩形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813" y="2946033"/>
            <a:ext cx="1144268" cy="4649982"/>
          </a:xfrm>
          <a:prstGeom prst="rect">
            <a:avLst/>
          </a:prstGeom>
        </p:spPr>
      </p:pic>
      <p:pic>
        <p:nvPicPr>
          <p:cNvPr id="163" name="矩形 矩形" descr="矩形 矩形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45" y="7519343"/>
            <a:ext cx="5664606" cy="940942"/>
          </a:xfrm>
          <a:prstGeom prst="rect">
            <a:avLst/>
          </a:prstGeom>
        </p:spPr>
      </p:pic>
      <p:pic>
        <p:nvPicPr>
          <p:cNvPr id="165" name="矩形 矩形" descr="矩形 矩形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49715" y="3804204"/>
            <a:ext cx="1144268" cy="4649982"/>
          </a:xfrm>
          <a:prstGeom prst="rect">
            <a:avLst/>
          </a:prstGeom>
        </p:spPr>
      </p:pic>
      <p:pic>
        <p:nvPicPr>
          <p:cNvPr id="167" name="矩形 矩形" descr="矩形 矩形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93268" y="2943135"/>
            <a:ext cx="5664607" cy="940942"/>
          </a:xfrm>
          <a:prstGeom prst="rect">
            <a:avLst/>
          </a:prstGeom>
        </p:spPr>
      </p:pic>
      <p:sp>
        <p:nvSpPr>
          <p:cNvPr id="169" name="矩形"/>
          <p:cNvSpPr/>
          <p:nvPr/>
        </p:nvSpPr>
        <p:spPr>
          <a:xfrm>
            <a:off x="4227205" y="3877756"/>
            <a:ext cx="4550390" cy="3658043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线条"/>
          <p:cNvSpPr/>
          <p:nvPr/>
        </p:nvSpPr>
        <p:spPr>
          <a:xfrm flipH="1">
            <a:off x="2567249" y="4921053"/>
            <a:ext cx="1" cy="1571449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1" name="线条"/>
          <p:cNvSpPr/>
          <p:nvPr/>
        </p:nvSpPr>
        <p:spPr>
          <a:xfrm>
            <a:off x="5439111" y="9020091"/>
            <a:ext cx="2126578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2" name="线条"/>
          <p:cNvSpPr/>
          <p:nvPr/>
        </p:nvSpPr>
        <p:spPr>
          <a:xfrm>
            <a:off x="10437550" y="4921053"/>
            <a:ext cx="1" cy="1571449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" name="线条"/>
          <p:cNvSpPr/>
          <p:nvPr/>
        </p:nvSpPr>
        <p:spPr>
          <a:xfrm flipH="1" flipV="1">
            <a:off x="5578550" y="2438216"/>
            <a:ext cx="1847700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【任务8.2】算法步骤（伪代码）">
            <a:extLst>
              <a:ext uri="{FF2B5EF4-FFF2-40B4-BE49-F238E27FC236}">
                <a16:creationId xmlns:a16="http://schemas.microsoft.com/office/drawing/2014/main" id="{8C8D7C9C-36FB-6845-85AC-80CCDEBCA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6710044" cy="1152045"/>
          </a:xfrm>
          <a:prstGeom prst="rect">
            <a:avLst/>
          </a:prstGeom>
        </p:spPr>
        <p:txBody>
          <a:bodyPr/>
          <a:lstStyle/>
          <a:p>
            <a:r>
              <a:t>【任务</a:t>
            </a:r>
            <a:r>
              <a:rPr lang="en-US" altLang="zh-CN"/>
              <a:t>8</a:t>
            </a:r>
            <a:r>
              <a:t>.2】算法步骤（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伪代码</a:t>
            </a:r>
            <a:r>
              <a:t>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500" fill="hold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  <p:sp>
        <p:nvSpPr>
          <p:cNvPr id="179" name="#include &lt;iostream&gt;…"/>
          <p:cNvSpPr txBox="1"/>
          <p:nvPr/>
        </p:nvSpPr>
        <p:spPr>
          <a:xfrm>
            <a:off x="1967771" y="401217"/>
            <a:ext cx="8213787" cy="8951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39419">
              <a:tabLst>
                <a:tab pos="431800" algn="l"/>
              </a:tabLst>
              <a:defRPr sz="2500">
                <a:solidFill>
                  <a:srgbClr val="D12F1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8492A"/>
                </a:solidFill>
                <a:latin typeface="Consolas" panose="020B0609020204030204" pitchFamily="49" charset="0"/>
              </a:rPr>
              <a:t>#include </a:t>
            </a:r>
            <a:r>
              <a:rPr>
                <a:latin typeface="Consolas" panose="020B060902020403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tabLst>
                <a:tab pos="431800" algn="l"/>
              </a:tabLst>
              <a:defRPr sz="2500">
                <a:solidFill>
                  <a:srgbClr val="78492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#include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&lt;iomanip&gt;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tabLst>
                <a:tab pos="431800" algn="l"/>
              </a:tabLst>
              <a:defRPr sz="2500">
                <a:solidFill>
                  <a:srgbClr val="BA2D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703DAA"/>
                </a:solidFill>
                <a:latin typeface="Consolas" panose="020B0609020204030204" pitchFamily="49" charset="0"/>
              </a:rPr>
              <a:t>std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defTabSz="439419">
              <a:tabLst>
                <a:tab pos="431800" algn="l"/>
              </a:tabLst>
              <a:defRPr sz="2500">
                <a:solidFill>
                  <a:srgbClr val="CC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m[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6</a:t>
            </a:r>
            <a:r>
              <a:rPr>
                <a:latin typeface="Consolas" panose="020B0609020204030204" pitchFamily="49" charset="0"/>
              </a:rPr>
              <a:t>][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6</a:t>
            </a:r>
            <a:r>
              <a:rPr>
                <a:latin typeface="Consolas" panose="020B0609020204030204" pitchFamily="49" charset="0"/>
              </a:rPr>
              <a:t>] = {{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}};</a:t>
            </a:r>
          </a:p>
          <a:p>
            <a:pPr algn="l" defTabSz="439419">
              <a:tabLst>
                <a:tab pos="431800" algn="l"/>
              </a:tabLst>
              <a:defRPr sz="2500">
                <a:solidFill>
                  <a:srgbClr val="CC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void</a:t>
            </a:r>
            <a:r>
              <a:rPr>
                <a:latin typeface="Consolas" panose="020B0609020204030204" pitchFamily="49" charset="0"/>
              </a:rPr>
              <a:t> Show()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{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 i&lt;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6</a:t>
            </a:r>
            <a:r>
              <a:rPr>
                <a:latin typeface="Consolas" panose="020B0609020204030204" pitchFamily="49" charset="0"/>
              </a:rPr>
              <a:t>; i++) {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j=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 j&lt;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6</a:t>
            </a:r>
            <a:r>
              <a:rPr>
                <a:latin typeface="Consolas" panose="020B0609020204030204" pitchFamily="49" charset="0"/>
              </a:rPr>
              <a:t>; j++)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703DAA"/>
                </a:solidFill>
                <a:latin typeface="Consolas" panose="020B0609020204030204" pitchFamily="49" charset="0"/>
              </a:rPr>
              <a:t>cout</a:t>
            </a:r>
            <a:r>
              <a:rPr>
                <a:latin typeface="Consolas" panose="020B0609020204030204" pitchFamily="49" charset="0"/>
              </a:rPr>
              <a:t> &lt;&lt; </a:t>
            </a:r>
            <a:r>
              <a:rPr>
                <a:solidFill>
                  <a:srgbClr val="3E1E81"/>
                </a:solidFill>
                <a:latin typeface="Consolas" panose="020B0609020204030204" pitchFamily="49" charset="0"/>
              </a:rPr>
              <a:t>setw</a:t>
            </a:r>
            <a:r>
              <a:rPr>
                <a:latin typeface="Consolas" panose="020B0609020204030204" pitchFamily="49" charset="0"/>
              </a:rPr>
              <a:t>(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>
                <a:latin typeface="Consolas" panose="020B0609020204030204" pitchFamily="49" charset="0"/>
              </a:rPr>
              <a:t>) &lt;&lt;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m</a:t>
            </a:r>
            <a:r>
              <a:rPr>
                <a:latin typeface="Consolas" panose="020B0609020204030204" pitchFamily="49" charset="0"/>
              </a:rPr>
              <a:t>[i][j] &lt;&lt;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' '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703DAA"/>
                </a:solidFill>
                <a:latin typeface="Consolas" panose="020B0609020204030204" pitchFamily="49" charset="0"/>
              </a:rPr>
              <a:t>cout</a:t>
            </a:r>
            <a:r>
              <a:rPr>
                <a:latin typeface="Consolas" panose="020B0609020204030204" pitchFamily="49" charset="0"/>
              </a:rPr>
              <a:t> &lt;&lt; </a:t>
            </a:r>
            <a:r>
              <a:rPr>
                <a:solidFill>
                  <a:srgbClr val="3E1E81"/>
                </a:solidFill>
                <a:latin typeface="Consolas" panose="020B0609020204030204" pitchFamily="49" charset="0"/>
              </a:rPr>
              <a:t>endl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}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Consolas" panose="020B0609020204030204" pitchFamily="49" charset="0"/>
            </a:endParaRP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void</a:t>
            </a:r>
            <a:r>
              <a:rPr>
                <a:latin typeface="Consolas" panose="020B0609020204030204" pitchFamily="49" charset="0"/>
              </a:rPr>
              <a:t> Fill(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num,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begin,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size)；</a:t>
            </a:r>
          </a:p>
          <a:p>
            <a:pPr algn="l" defTabSz="439419">
              <a:tabLst>
                <a:tab pos="431800" algn="l"/>
              </a:tabLst>
              <a:defRPr sz="2500">
                <a:solidFill>
                  <a:srgbClr val="CC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main() {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Consolas" panose="020B0609020204030204" pitchFamily="49" charset="0"/>
              </a:rPr>
              <a:t>Fill</a:t>
            </a:r>
            <a:r>
              <a:rPr>
                <a:latin typeface="Consolas" panose="020B0609020204030204" pitchFamily="49" charset="0"/>
              </a:rPr>
              <a:t>(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6</a:t>
            </a:r>
            <a:r>
              <a:rPr>
                <a:latin typeface="Consolas" panose="020B0609020204030204" pitchFamily="49" charset="0"/>
              </a:rPr>
              <a:t>);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Consolas" panose="020B0609020204030204" pitchFamily="49" charset="0"/>
              </a:rPr>
              <a:t>Show</a:t>
            </a:r>
            <a:r>
              <a:rPr>
                <a:latin typeface="Consolas" panose="020B0609020204030204" pitchFamily="49" charset="0"/>
              </a:rPr>
              <a:t>();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39419">
              <a:tabLst>
                <a:tab pos="431800" algn="l"/>
              </a:tabLst>
              <a:defRPr sz="2500">
                <a:solidFill>
                  <a:srgbClr val="BA2DA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latin typeface="Consolas" panose="020B060902020403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defTabSz="439419">
              <a:tabLst>
                <a:tab pos="431800" algn="l"/>
              </a:tabLst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圆角矩形"/>
          <p:cNvSpPr/>
          <p:nvPr/>
        </p:nvSpPr>
        <p:spPr>
          <a:xfrm>
            <a:off x="2790967" y="3507943"/>
            <a:ext cx="7308376" cy="4847583"/>
          </a:xfrm>
          <a:prstGeom prst="roundRect">
            <a:avLst>
              <a:gd name="adj" fmla="val 2817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noFill/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  <p:sp>
        <p:nvSpPr>
          <p:cNvPr id="182" name="void Fill(int num, int begin, int size) {…"/>
          <p:cNvSpPr txBox="1"/>
          <p:nvPr/>
        </p:nvSpPr>
        <p:spPr>
          <a:xfrm>
            <a:off x="2124006" y="255023"/>
            <a:ext cx="7923644" cy="9243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void</a:t>
            </a:r>
            <a:r>
              <a:rPr>
                <a:latin typeface="Consolas" panose="020B0609020204030204" pitchFamily="49" charset="0"/>
              </a:rPr>
              <a:t> Fill(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num,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begin,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size) {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(size ==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)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return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(size ==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) {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m</a:t>
            </a:r>
            <a:r>
              <a:rPr>
                <a:latin typeface="Consolas" panose="020B0609020204030204" pitchFamily="49" charset="0"/>
              </a:rPr>
              <a:t>[begin][begin] = num;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return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}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j=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 j&lt;size-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 j++)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m</a:t>
            </a:r>
            <a:r>
              <a:rPr>
                <a:latin typeface="Consolas" panose="020B0609020204030204" pitchFamily="49" charset="0"/>
              </a:rPr>
              <a:t>[begin+j][begin+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] = num++;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j=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 j&lt;size-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 j++)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m</a:t>
            </a:r>
            <a:r>
              <a:rPr>
                <a:latin typeface="Consolas" panose="020B0609020204030204" pitchFamily="49" charset="0"/>
              </a:rPr>
              <a:t>[begin+size-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][begin+j] = num++;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j=size-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 j&gt;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 j--)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m</a:t>
            </a:r>
            <a:r>
              <a:rPr>
                <a:latin typeface="Consolas" panose="020B0609020204030204" pitchFamily="49" charset="0"/>
              </a:rPr>
              <a:t>[begin+j][begin+size-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] = num++;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j=size-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 j&gt;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 j--)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m</a:t>
            </a:r>
            <a:r>
              <a:rPr>
                <a:latin typeface="Consolas" panose="020B0609020204030204" pitchFamily="49" charset="0"/>
              </a:rPr>
              <a:t>[begin+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][begin+j] = num++;</a:t>
            </a:r>
          </a:p>
          <a:p>
            <a:pPr algn="l" defTabSz="439419">
              <a:tabLst>
                <a:tab pos="431800" algn="l"/>
              </a:tabLst>
              <a:defRPr sz="2700">
                <a:solidFill>
                  <a:srgbClr val="CC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Consolas" panose="020B0609020204030204" pitchFamily="49" charset="0"/>
              </a:rPr>
              <a:t>Fill</a:t>
            </a:r>
            <a:r>
              <a:rPr>
                <a:latin typeface="Consolas" panose="020B0609020204030204" pitchFamily="49" charset="0"/>
              </a:rPr>
              <a:t>(num, begin+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, 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>
                <a:latin typeface="Consolas" panose="020B0609020204030204" pitchFamily="49" charset="0"/>
              </a:rPr>
              <a:t>);</a:t>
            </a:r>
          </a:p>
          <a:p>
            <a:pPr algn="l" defTabSz="439419">
              <a:tabLst>
                <a:tab pos="431800" algn="l"/>
              </a:tabLst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4" name="箭头"/>
          <p:cNvSpPr/>
          <p:nvPr/>
        </p:nvSpPr>
        <p:spPr>
          <a:xfrm>
            <a:off x="10766304" y="5491645"/>
            <a:ext cx="1270001" cy="880177"/>
          </a:xfrm>
          <a:prstGeom prst="rightArrow">
            <a:avLst>
              <a:gd name="adj1" fmla="val 39926"/>
              <a:gd name="adj2" fmla="val 6125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487680" marR="0" lvl="0" indent="-487680" algn="r" defTabSz="13004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EF5FA7">
                    <a:satOff val="-15808"/>
                    <a:lumOff val="-17557"/>
                  </a:srgbClr>
                </a:solidFill>
                <a:effectLst/>
                <a:uLnTx/>
                <a:uFillTx/>
                <a:latin typeface="Courier"/>
                <a:sym typeface="Courier"/>
              </a:rPr>
              <a:pPr marL="487680" marR="0" lvl="0" indent="-487680" algn="r" defTabSz="130048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EF5FA7">
                  <a:satOff val="-15808"/>
                  <a:lumOff val="-17557"/>
                </a:srgbClr>
              </a:solidFill>
              <a:effectLst/>
              <a:uLnTx/>
              <a:uFillTx/>
              <a:latin typeface="Courier"/>
              <a:sym typeface="Courier"/>
            </a:endParaRPr>
          </a:p>
        </p:txBody>
      </p:sp>
      <p:sp>
        <p:nvSpPr>
          <p:cNvPr id="8" name="算法实现（1）">
            <a:extLst>
              <a:ext uri="{FF2B5EF4-FFF2-40B4-BE49-F238E27FC236}">
                <a16:creationId xmlns:a16="http://schemas.microsoft.com/office/drawing/2014/main" id="{DFB284A8-297F-4B63-8FEA-A46A9B40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3402392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创建循环链表</a:t>
            </a:r>
            <a:endParaRPr/>
          </a:p>
        </p:txBody>
      </p:sp>
      <p:sp>
        <p:nvSpPr>
          <p:cNvPr id="400" name="void create(int nn) {…"/>
          <p:cNvSpPr txBox="1"/>
          <p:nvPr/>
        </p:nvSpPr>
        <p:spPr>
          <a:xfrm>
            <a:off x="547201" y="2042972"/>
            <a:ext cx="9563515" cy="753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//【</a:t>
            </a: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创建有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nn</a:t>
            </a: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个结点的循环链表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】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void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create(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int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nn) {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sym typeface="Courier"/>
            </a:endParaRP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monkey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*p, *q;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p =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new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monkey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;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p-&gt;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num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=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272AD8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1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;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p-&gt;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next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=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NULL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;</a:t>
            </a:r>
            <a:r>
              <a: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head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= p; 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// </a:t>
            </a: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全局变量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head</a:t>
            </a: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为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链表头</a:t>
            </a: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，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赋值为p</a:t>
            </a:r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Courier"/>
            </a:endParaRP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q = p;    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//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局部变量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q</a:t>
            </a: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为当前链表尾，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赋值为p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for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(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int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272AD8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i=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272AD8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2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; i&lt;=nn; i++) {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    p =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new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monkey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;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    p-&gt;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num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= i;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    p-&gt;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next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=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BA2DA2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NULL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;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// 链表尾部指向空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   q-&gt;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next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= p;  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// 将p结点加到链表尾部</a:t>
            </a:r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Courier"/>
            </a:endParaRP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    q = p;        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// 让q指向链表尾部结点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}</a:t>
            </a: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tail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= q;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  <a:r>
              <a:rPr lang="en-US" sz="2200">
                <a:solidFill>
                  <a:srgbClr val="008400"/>
                </a:solidFill>
                <a:latin typeface="Consolas" panose="020B0609020204030204" pitchFamily="49" charset="0"/>
                <a:sym typeface="Courier"/>
              </a:rPr>
              <a:t>// </a:t>
            </a:r>
            <a:r>
              <a:rPr lang="zh-CN" altLang="en-US" sz="2200">
                <a:solidFill>
                  <a:srgbClr val="008400"/>
                </a:solidFill>
                <a:latin typeface="Consolas" panose="020B0609020204030204" pitchFamily="49" charset="0"/>
                <a:sym typeface="Courier"/>
              </a:rPr>
              <a:t>全局变量</a:t>
            </a:r>
            <a:r>
              <a:rPr lang="en-US" altLang="zh-CN" sz="2200">
                <a:solidFill>
                  <a:srgbClr val="008400"/>
                </a:solidFill>
                <a:latin typeface="Consolas" panose="020B0609020204030204" pitchFamily="49" charset="0"/>
                <a:sym typeface="Courier"/>
              </a:rPr>
              <a:t>tail</a:t>
            </a:r>
            <a:r>
              <a:rPr lang="zh-CN" altLang="en-US" sz="2200">
                <a:solidFill>
                  <a:srgbClr val="008400"/>
                </a:solidFill>
                <a:latin typeface="Consolas" panose="020B0609020204030204" pitchFamily="49" charset="0"/>
                <a:sym typeface="Courier"/>
              </a:rPr>
              <a:t>为链表尾</a:t>
            </a:r>
            <a:endParaRPr sz="2200">
              <a:solidFill>
                <a:srgbClr val="008400"/>
              </a:solidFill>
              <a:latin typeface="Consolas" panose="020B0609020204030204" pitchFamily="49" charset="0"/>
              <a:sym typeface="Courier"/>
            </a:endParaRP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  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tail-&gt;next = head;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 </a:t>
            </a: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// 链表尾部指向链表头</a:t>
            </a: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，形成了“循环链表”！</a:t>
            </a:r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Courier"/>
            </a:endParaRPr>
          </a:p>
          <a:p>
            <a:pPr marL="0" marR="0" lvl="0" indent="0" algn="l" defTabSz="439419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Courier"/>
              </a:rPr>
              <a:t>}</a:t>
            </a:r>
          </a:p>
        </p:txBody>
      </p:sp>
      <p:sp>
        <p:nvSpPr>
          <p:cNvPr id="401" name="head, tail 是函数外的全局变量"/>
          <p:cNvSpPr txBox="1"/>
          <p:nvPr/>
        </p:nvSpPr>
        <p:spPr>
          <a:xfrm>
            <a:off x="10845378" y="2795608"/>
            <a:ext cx="1987540" cy="863313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effectLst/>
                <a:uLnTx/>
                <a:uFillTx/>
                <a:latin typeface="Helvetica Neue"/>
                <a:sym typeface="Helvetica Neue"/>
              </a:rPr>
              <a:t>head, tail 是函数外的全局变量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C6D0D2-92C1-4F41-B6EF-980BDAAC7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652" y="3726698"/>
            <a:ext cx="4494812" cy="4661762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C1AACAB-14AC-4E7E-A96D-C56633B185CA}"/>
              </a:ext>
            </a:extLst>
          </p:cNvPr>
          <p:cNvCxnSpPr>
            <a:cxnSpLocks/>
          </p:cNvCxnSpPr>
          <p:nvPr/>
        </p:nvCxnSpPr>
        <p:spPr>
          <a:xfrm>
            <a:off x="10257690" y="2727832"/>
            <a:ext cx="0" cy="998866"/>
          </a:xfrm>
          <a:prstGeom prst="straightConnector1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7DAE256-C5B1-49D3-90A2-C8E351BC9EA1}"/>
              </a:ext>
            </a:extLst>
          </p:cNvPr>
          <p:cNvSpPr txBox="1"/>
          <p:nvPr/>
        </p:nvSpPr>
        <p:spPr>
          <a:xfrm>
            <a:off x="9862689" y="2225159"/>
            <a:ext cx="820738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head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827322D-A823-430A-A3B5-F208C2087F3B}"/>
              </a:ext>
            </a:extLst>
          </p:cNvPr>
          <p:cNvCxnSpPr>
            <a:cxnSpLocks/>
          </p:cNvCxnSpPr>
          <p:nvPr/>
        </p:nvCxnSpPr>
        <p:spPr>
          <a:xfrm>
            <a:off x="8835906" y="3279820"/>
            <a:ext cx="0" cy="998866"/>
          </a:xfrm>
          <a:prstGeom prst="straightConnector1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83D0764-59A0-4F0D-A9CC-B71A46A54083}"/>
              </a:ext>
            </a:extLst>
          </p:cNvPr>
          <p:cNvSpPr txBox="1"/>
          <p:nvPr/>
        </p:nvSpPr>
        <p:spPr>
          <a:xfrm>
            <a:off x="8562593" y="2807883"/>
            <a:ext cx="546625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tail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4993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157" name="【任务8.2】算法步骤（伪代码）"/>
          <p:cNvSpPr>
            <a:spLocks noGrp="1"/>
          </p:cNvSpPr>
          <p:nvPr>
            <p:ph type="title"/>
          </p:nvPr>
        </p:nvSpPr>
        <p:spPr>
          <a:xfrm>
            <a:off x="547201" y="354125"/>
            <a:ext cx="6357182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上下左右四个方向“</a:t>
            </a:r>
            <a:r>
              <a:rPr lang="zh-CN" altLang="en-US" b="1">
                <a:solidFill>
                  <a:srgbClr val="FFFF00"/>
                </a:solidFill>
              </a:rPr>
              <a:t>同步</a:t>
            </a:r>
            <a:r>
              <a:rPr lang="zh-CN" altLang="en-US"/>
              <a:t>”推进</a:t>
            </a:r>
            <a:endParaRPr/>
          </a:p>
        </p:txBody>
      </p:sp>
      <p:grpSp>
        <p:nvGrpSpPr>
          <p:cNvPr id="160" name="1  20  19  18  17  16…"/>
          <p:cNvGrpSpPr/>
          <p:nvPr/>
        </p:nvGrpSpPr>
        <p:grpSpPr>
          <a:xfrm>
            <a:off x="3144241" y="2925477"/>
            <a:ext cx="6716318" cy="5562601"/>
            <a:chOff x="0" y="0"/>
            <a:chExt cx="6716317" cy="5562600"/>
          </a:xfrm>
        </p:grpSpPr>
        <p:sp>
          <p:nvSpPr>
            <p:cNvPr id="159" name="1  20  19  18  17  16…"/>
            <p:cNvSpPr txBox="1"/>
            <p:nvPr/>
          </p:nvSpPr>
          <p:spPr>
            <a:xfrm>
              <a:off x="50800" y="50800"/>
              <a:ext cx="6614718" cy="5461001"/>
            </a:xfrm>
            <a:prstGeom prst="rect">
              <a:avLst/>
            </a:prstGeom>
            <a:solidFill>
              <a:srgbClr val="D6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1  20  19  18  17  16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  </a:t>
              </a:r>
              <a:r>
                <a:rPr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21  32  31  30</a:t>
              </a:r>
              <a:r>
                <a:t>  15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3  </a:t>
              </a:r>
              <a:r>
                <a:rPr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22  33  36  29</a:t>
              </a:r>
              <a:r>
                <a:t>  14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4  </a:t>
              </a:r>
              <a:r>
                <a:rPr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23  34  35  28</a:t>
              </a:r>
              <a:r>
                <a:t>  13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5  </a:t>
              </a:r>
              <a:r>
                <a:rPr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24  25  26  27</a:t>
              </a:r>
              <a:r>
                <a:t>  12</a:t>
              </a:r>
            </a:p>
            <a:p>
              <a:pPr>
                <a:lnSpc>
                  <a:spcPct val="160000"/>
                </a:lnSpc>
                <a:defRPr sz="3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6   7   8   9  10  11</a:t>
              </a:r>
            </a:p>
          </p:txBody>
        </p:sp>
        <p:pic>
          <p:nvPicPr>
            <p:cNvPr id="158" name="1  20  19  18  17  16…  1  20  19  18  17  16&#10; 2  21  32  31  30  15&#10; 3  22  33  36  29  14&#10; 4  23  34  35  28  13&#10; 5  24  25  26  27  12&#10; 6   7   8   9  10  11" descr="1  20  19  18  17  16…  1  20  19  18  17  16 2  21  32  31  30  15 3  22  33  36  29  14 4  23  34  35  28  13 5  24  25  26  27  12 6   7   8   9  10  11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716318" cy="5562601"/>
            </a:xfrm>
            <a:prstGeom prst="rect">
              <a:avLst/>
            </a:prstGeom>
            <a:effectLst/>
          </p:spPr>
        </p:pic>
      </p:grpSp>
      <p:pic>
        <p:nvPicPr>
          <p:cNvPr id="161" name="矩形 矩形" descr="矩形 矩形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8813" y="2946033"/>
            <a:ext cx="1144268" cy="4649982"/>
          </a:xfrm>
          <a:prstGeom prst="rect">
            <a:avLst/>
          </a:prstGeom>
        </p:spPr>
      </p:pic>
      <p:pic>
        <p:nvPicPr>
          <p:cNvPr id="163" name="矩形 矩形" descr="矩形 矩形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45" y="7519343"/>
            <a:ext cx="5664606" cy="940942"/>
          </a:xfrm>
          <a:prstGeom prst="rect">
            <a:avLst/>
          </a:prstGeom>
        </p:spPr>
      </p:pic>
      <p:pic>
        <p:nvPicPr>
          <p:cNvPr id="165" name="矩形 矩形" descr="矩形 矩形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49715" y="3804204"/>
            <a:ext cx="1144268" cy="4649982"/>
          </a:xfrm>
          <a:prstGeom prst="rect">
            <a:avLst/>
          </a:prstGeom>
        </p:spPr>
      </p:pic>
      <p:pic>
        <p:nvPicPr>
          <p:cNvPr id="167" name="矩形 矩形" descr="矩形 矩形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93268" y="2943135"/>
            <a:ext cx="5664607" cy="940942"/>
          </a:xfrm>
          <a:prstGeom prst="rect">
            <a:avLst/>
          </a:prstGeom>
        </p:spPr>
      </p:pic>
      <p:sp>
        <p:nvSpPr>
          <p:cNvPr id="169" name="矩形"/>
          <p:cNvSpPr/>
          <p:nvPr/>
        </p:nvSpPr>
        <p:spPr>
          <a:xfrm>
            <a:off x="4227205" y="3877756"/>
            <a:ext cx="4550390" cy="3658043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线条"/>
          <p:cNvSpPr/>
          <p:nvPr/>
        </p:nvSpPr>
        <p:spPr>
          <a:xfrm flipH="1">
            <a:off x="2567248" y="3760375"/>
            <a:ext cx="1" cy="1571449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1" name="线条"/>
          <p:cNvSpPr/>
          <p:nvPr/>
        </p:nvSpPr>
        <p:spPr>
          <a:xfrm>
            <a:off x="4193268" y="8975339"/>
            <a:ext cx="2126578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2" name="线条"/>
          <p:cNvSpPr/>
          <p:nvPr/>
        </p:nvSpPr>
        <p:spPr>
          <a:xfrm>
            <a:off x="10550162" y="6418365"/>
            <a:ext cx="1" cy="1571449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" name="线条"/>
          <p:cNvSpPr/>
          <p:nvPr/>
        </p:nvSpPr>
        <p:spPr>
          <a:xfrm flipH="1" flipV="1">
            <a:off x="7152827" y="2380596"/>
            <a:ext cx="1847700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10A47460-DCEA-48F8-A0A6-BF844AB2ED4D}"/>
              </a:ext>
            </a:extLst>
          </p:cNvPr>
          <p:cNvSpPr/>
          <p:nvPr/>
        </p:nvSpPr>
        <p:spPr>
          <a:xfrm>
            <a:off x="2215299" y="3242821"/>
            <a:ext cx="810702" cy="377072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1C302E92-4861-4343-BCCA-66669FB0DE7E}"/>
              </a:ext>
            </a:extLst>
          </p:cNvPr>
          <p:cNvSpPr/>
          <p:nvPr/>
        </p:nvSpPr>
        <p:spPr>
          <a:xfrm rot="16200000">
            <a:off x="3343877" y="8768928"/>
            <a:ext cx="810702" cy="377072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2CB9657A-CD71-4875-B31D-77934D7732CC}"/>
              </a:ext>
            </a:extLst>
          </p:cNvPr>
          <p:cNvSpPr/>
          <p:nvPr/>
        </p:nvSpPr>
        <p:spPr>
          <a:xfrm rot="10800000">
            <a:off x="10144812" y="7989814"/>
            <a:ext cx="810702" cy="377072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DB64C54-2116-4861-BE51-CD9CDDBC03CE}"/>
              </a:ext>
            </a:extLst>
          </p:cNvPr>
          <p:cNvSpPr/>
          <p:nvPr/>
        </p:nvSpPr>
        <p:spPr>
          <a:xfrm rot="5400000">
            <a:off x="9006603" y="2249680"/>
            <a:ext cx="810702" cy="377072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19A372-0B0F-2058-E9DB-CFE3B09CA16B}"/>
              </a:ext>
            </a:extLst>
          </p:cNvPr>
          <p:cNvSpPr txBox="1"/>
          <p:nvPr/>
        </p:nvSpPr>
        <p:spPr>
          <a:xfrm>
            <a:off x="9079284" y="615326"/>
            <a:ext cx="34881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“同步”实际是“轮流”</a:t>
            </a:r>
          </a:p>
        </p:txBody>
      </p:sp>
    </p:spTree>
    <p:extLst>
      <p:ext uri="{BB962C8B-B14F-4D97-AF65-F5344CB8AC3E}">
        <p14:creationId xmlns:p14="http://schemas.microsoft.com/office/powerpoint/2010/main" val="397236021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500" fill="hold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51</a:t>
            </a:fld>
            <a:endParaRPr/>
          </a:p>
        </p:txBody>
      </p:sp>
      <p:sp>
        <p:nvSpPr>
          <p:cNvPr id="187" name="void Fill(int num, int begin, int size) {…"/>
          <p:cNvSpPr txBox="1"/>
          <p:nvPr/>
        </p:nvSpPr>
        <p:spPr>
          <a:xfrm>
            <a:off x="328413" y="345560"/>
            <a:ext cx="11211402" cy="906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void</a:t>
            </a:r>
            <a:r>
              <a:rPr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57CB0"/>
                </a:solidFill>
                <a:latin typeface="Consolas" panose="020B0609020204030204" pitchFamily="49" charset="0"/>
              </a:rPr>
              <a:t>Fill</a:t>
            </a:r>
            <a:r>
              <a:rPr>
                <a:latin typeface="Consolas" panose="020B0609020204030204" pitchFamily="49" charset="0"/>
              </a:rPr>
              <a:t>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num,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begin,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size) {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(size ==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)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return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(size ==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) {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m[begin][begin] = num;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return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}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j=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 j&lt;size-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 j++)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{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m[begin+j][begin] = num + j;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m[begin+size-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][begin+j] = 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 + num + j;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m[begin+size-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-j][begin+size-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] 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>
                <a:latin typeface="Consolas" panose="020B0609020204030204" pitchFamily="49" charset="0"/>
              </a:rPr>
              <a:t>*(size-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) + num + j;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m[begin][begin+size-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-j] 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3</a:t>
            </a:r>
            <a:r>
              <a:rPr>
                <a:latin typeface="Consolas" panose="020B0609020204030204" pitchFamily="49" charset="0"/>
              </a:rPr>
              <a:t>*(size-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) + num + j;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}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endParaRPr>
              <a:latin typeface="Consolas" panose="020B0609020204030204" pitchFamily="49" charset="0"/>
            </a:endParaRP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Fill(num+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4</a:t>
            </a:r>
            <a:r>
              <a:rPr>
                <a:latin typeface="Consolas" panose="020B0609020204030204" pitchFamily="49" charset="0"/>
              </a:rPr>
              <a:t>*(size-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), begin+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, size-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>
                <a:latin typeface="Consolas" panose="020B0609020204030204" pitchFamily="49" charset="0"/>
              </a:rPr>
              <a:t>);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8" name="圆角矩形"/>
          <p:cNvSpPr/>
          <p:nvPr/>
        </p:nvSpPr>
        <p:spPr>
          <a:xfrm>
            <a:off x="554715" y="4313023"/>
            <a:ext cx="11895369" cy="3725198"/>
          </a:xfrm>
          <a:prstGeom prst="roundRect">
            <a:avLst>
              <a:gd name="adj" fmla="val 6604"/>
            </a:avLst>
          </a:prstGeom>
          <a:ln w="25400">
            <a:solidFill>
              <a:schemeClr val="accent1">
                <a:lumOff val="-13575"/>
              </a:schemeClr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9" name="是否可以改为如下填充方式？"/>
          <p:cNvSpPr txBox="1"/>
          <p:nvPr/>
        </p:nvSpPr>
        <p:spPr>
          <a:xfrm>
            <a:off x="8953534" y="4556910"/>
            <a:ext cx="3216470" cy="471924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zh-CN" altLang="en-US"/>
              <a:t>四个方向“同步” </a:t>
            </a:r>
            <a:r>
              <a:t>填充</a:t>
            </a:r>
          </a:p>
        </p:txBody>
      </p:sp>
      <p:sp>
        <p:nvSpPr>
          <p:cNvPr id="190" name="矩形"/>
          <p:cNvSpPr/>
          <p:nvPr/>
        </p:nvSpPr>
        <p:spPr>
          <a:xfrm>
            <a:off x="1874258" y="8895923"/>
            <a:ext cx="2618946" cy="9744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D023AF-D3A3-4311-BC62-9505BB4F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703" y="345559"/>
            <a:ext cx="4657759" cy="37624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  <p:sp>
        <p:nvSpPr>
          <p:cNvPr id="193" name="【任务8.3】计算组合数C(m, n)"/>
          <p:cNvSpPr>
            <a:spLocks noGrp="1"/>
          </p:cNvSpPr>
          <p:nvPr>
            <p:ph type="title"/>
          </p:nvPr>
        </p:nvSpPr>
        <p:spPr>
          <a:xfrm>
            <a:off x="547201" y="354125"/>
            <a:ext cx="6787877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 altLang="zh-CN"/>
              <a:t>8</a:t>
            </a:r>
            <a:r>
              <a:t>.3】计算组合数</a:t>
            </a:r>
            <a:r>
              <a:rPr lang="en-US" altLang="zh-CN"/>
              <a:t>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C(m, n)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11E874-702C-424D-A2CA-4FD5E55AD91E}"/>
              </a:ext>
            </a:extLst>
          </p:cNvPr>
          <p:cNvSpPr txBox="1"/>
          <p:nvPr/>
        </p:nvSpPr>
        <p:spPr>
          <a:xfrm>
            <a:off x="434115" y="2192888"/>
            <a:ext cx="98777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从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个不同元素中，取出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个而不考虑其次序的组合数 </a:t>
            </a:r>
            <a:r>
              <a:rPr lang="en-US" altLang="zh-CN" sz="2800"/>
              <a:t>C(m, n)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AA0223-4293-4624-9890-1808361D1F33}"/>
              </a:ext>
            </a:extLst>
          </p:cNvPr>
          <p:cNvSpPr txBox="1"/>
          <p:nvPr/>
        </p:nvSpPr>
        <p:spPr>
          <a:xfrm>
            <a:off x="2740434" y="3223320"/>
            <a:ext cx="713906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C(m, n) = </a:t>
            </a:r>
            <a:r>
              <a:rPr kumimoji="0" lang="en-US" altLang="zh-CN" sz="28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 </a:t>
            </a:r>
            <a:r>
              <a:rPr lang="en-US" altLang="zh-CN" sz="2800">
                <a:latin typeface="Consolas" panose="020B0609020204030204" pitchFamily="49" charset="0"/>
              </a:rPr>
              <a:t>C(m-1, n) + C(m-1, n-1)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53</a:t>
            </a:fld>
            <a:endParaRPr/>
          </a:p>
        </p:txBody>
      </p:sp>
      <p:sp>
        <p:nvSpPr>
          <p:cNvPr id="193" name="【任务8.3】计算组合数C(m, n)"/>
          <p:cNvSpPr>
            <a:spLocks noGrp="1"/>
          </p:cNvSpPr>
          <p:nvPr>
            <p:ph type="title"/>
          </p:nvPr>
        </p:nvSpPr>
        <p:spPr>
          <a:xfrm>
            <a:off x="547201" y="354125"/>
            <a:ext cx="6787877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 altLang="zh-CN"/>
              <a:t>8</a:t>
            </a:r>
            <a:r>
              <a:t>.3】计算组合数</a:t>
            </a:r>
            <a:r>
              <a:rPr lang="en-US" altLang="zh-CN"/>
              <a:t>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C(m, n)</a:t>
            </a:r>
          </a:p>
        </p:txBody>
      </p:sp>
      <p:pic>
        <p:nvPicPr>
          <p:cNvPr id="7" name="图片 3" descr="图片 3">
            <a:extLst>
              <a:ext uri="{FF2B5EF4-FFF2-40B4-BE49-F238E27FC236}">
                <a16:creationId xmlns:a16="http://schemas.microsoft.com/office/drawing/2014/main" id="{4E6B2156-7E0F-46D4-8F69-B9539E85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1" y="3173172"/>
            <a:ext cx="12129036" cy="613485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CDBBD51-2692-4D3F-9C67-43CA013866B5}"/>
              </a:ext>
            </a:extLst>
          </p:cNvPr>
          <p:cNvSpPr txBox="1"/>
          <p:nvPr/>
        </p:nvSpPr>
        <p:spPr>
          <a:xfrm>
            <a:off x="434115" y="2192888"/>
            <a:ext cx="987770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从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个不同元素中，取出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个而不考虑其次序的组合数 </a:t>
            </a:r>
            <a:r>
              <a:rPr lang="en-US" altLang="zh-CN" sz="2800"/>
              <a:t>C(m, n)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0A67DA-8906-4E48-A15B-D5D82E31CC5E}"/>
              </a:ext>
            </a:extLst>
          </p:cNvPr>
          <p:cNvSpPr txBox="1"/>
          <p:nvPr/>
        </p:nvSpPr>
        <p:spPr>
          <a:xfrm>
            <a:off x="8038749" y="4986661"/>
            <a:ext cx="4637488" cy="964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C(m, n) = 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>
                <a:latin typeface="Consolas" panose="020B0609020204030204" pitchFamily="49" charset="0"/>
              </a:rPr>
              <a:t>C(m-1, n) + C(m-1, n-1)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9537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54</a:t>
            </a:fld>
            <a:endParaRPr/>
          </a:p>
        </p:txBody>
      </p:sp>
      <p:sp>
        <p:nvSpPr>
          <p:cNvPr id="193" name="【任务8.3】计算组合数C(m, n)"/>
          <p:cNvSpPr>
            <a:spLocks noGrp="1"/>
          </p:cNvSpPr>
          <p:nvPr>
            <p:ph type="title"/>
          </p:nvPr>
        </p:nvSpPr>
        <p:spPr>
          <a:xfrm>
            <a:off x="547201" y="354125"/>
            <a:ext cx="5955199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将与或图“翻译”成编程语言</a:t>
            </a:r>
            <a:endParaRPr>
              <a:solidFill>
                <a:schemeClr val="accent4">
                  <a:hueOff val="366961"/>
                  <a:satOff val="4172"/>
                  <a:lumOff val="11129"/>
                </a:schemeClr>
              </a:solidFill>
            </a:endParaRPr>
          </a:p>
        </p:txBody>
      </p:sp>
      <p:sp>
        <p:nvSpPr>
          <p:cNvPr id="10" name="#include &lt;iostream&gt;…">
            <a:extLst>
              <a:ext uri="{FF2B5EF4-FFF2-40B4-BE49-F238E27FC236}">
                <a16:creationId xmlns:a16="http://schemas.microsoft.com/office/drawing/2014/main" id="{0220C4B0-F8D0-43C6-BC8D-607C501EAAA2}"/>
              </a:ext>
            </a:extLst>
          </p:cNvPr>
          <p:cNvSpPr txBox="1"/>
          <p:nvPr/>
        </p:nvSpPr>
        <p:spPr>
          <a:xfrm>
            <a:off x="547201" y="2114522"/>
            <a:ext cx="6200919" cy="7469876"/>
          </a:xfrm>
          <a:prstGeom prst="rect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  <a:prstDash val="dash"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/>
          <a:lstStyle/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#include &lt;iostream&gt;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using namespace std;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int C(int m, int n) 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    if (m&lt;0 || n&lt;0 || m&lt;n)        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        return 0;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    if (m == n) return 1;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    if (n == 1) return m;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    return </a:t>
            </a:r>
            <a:r>
              <a:rPr>
                <a:highlight>
                  <a:srgbClr val="FFFF00"/>
                </a:highlight>
              </a:rPr>
              <a:t>C(m-1, n)+C(m-1, n-1);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int main()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    cout &lt;&lt; "C(6,2) = "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         &lt;&lt; C(6, 2) &lt;&lt; endl;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    return 0;</a:t>
            </a:r>
          </a:p>
          <a:p>
            <a:pPr algn="l" defTabSz="1300480"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pic>
        <p:nvPicPr>
          <p:cNvPr id="11" name="图片 1" descr="图片 1">
            <a:extLst>
              <a:ext uri="{FF2B5EF4-FFF2-40B4-BE49-F238E27FC236}">
                <a16:creationId xmlns:a16="http://schemas.microsoft.com/office/drawing/2014/main" id="{307B777B-10B0-41D9-A624-CE421681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28" y="2353060"/>
            <a:ext cx="5545787" cy="28050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" name="成组">
            <a:extLst>
              <a:ext uri="{FF2B5EF4-FFF2-40B4-BE49-F238E27FC236}">
                <a16:creationId xmlns:a16="http://schemas.microsoft.com/office/drawing/2014/main" id="{474E9580-DB9B-4233-95C5-5AC8C61BAB41}"/>
              </a:ext>
            </a:extLst>
          </p:cNvPr>
          <p:cNvGrpSpPr/>
          <p:nvPr/>
        </p:nvGrpSpPr>
        <p:grpSpPr>
          <a:xfrm>
            <a:off x="6398585" y="4077814"/>
            <a:ext cx="2336687" cy="2160517"/>
            <a:chOff x="0" y="0"/>
            <a:chExt cx="2336685" cy="2160515"/>
          </a:xfrm>
        </p:grpSpPr>
        <p:sp>
          <p:nvSpPr>
            <p:cNvPr id="13" name="虚尾箭头 5">
              <a:extLst>
                <a:ext uri="{FF2B5EF4-FFF2-40B4-BE49-F238E27FC236}">
                  <a16:creationId xmlns:a16="http://schemas.microsoft.com/office/drawing/2014/main" id="{2323D4CC-AFAD-43EA-B227-F5AA3B3BB56F}"/>
                </a:ext>
              </a:extLst>
            </p:cNvPr>
            <p:cNvSpPr/>
            <p:nvPr/>
          </p:nvSpPr>
          <p:spPr>
            <a:xfrm rot="19221826" flipH="1">
              <a:off x="79876" y="567742"/>
              <a:ext cx="2149405" cy="102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322" y="5400"/>
                  </a:lnTo>
                  <a:lnTo>
                    <a:pt x="322" y="16200"/>
                  </a:lnTo>
                  <a:lnTo>
                    <a:pt x="0" y="16200"/>
                  </a:lnTo>
                  <a:close/>
                  <a:moveTo>
                    <a:pt x="644" y="5400"/>
                  </a:moveTo>
                  <a:lnTo>
                    <a:pt x="1288" y="5400"/>
                  </a:lnTo>
                  <a:lnTo>
                    <a:pt x="1288" y="16200"/>
                  </a:lnTo>
                  <a:lnTo>
                    <a:pt x="644" y="16200"/>
                  </a:lnTo>
                  <a:close/>
                  <a:moveTo>
                    <a:pt x="1610" y="5400"/>
                  </a:moveTo>
                  <a:lnTo>
                    <a:pt x="16450" y="5400"/>
                  </a:lnTo>
                  <a:lnTo>
                    <a:pt x="16450" y="0"/>
                  </a:lnTo>
                  <a:lnTo>
                    <a:pt x="21600" y="10800"/>
                  </a:lnTo>
                  <a:lnTo>
                    <a:pt x="16450" y="21600"/>
                  </a:lnTo>
                  <a:lnTo>
                    <a:pt x="16450" y="16200"/>
                  </a:lnTo>
                  <a:lnTo>
                    <a:pt x="1610" y="16200"/>
                  </a:lnTo>
                  <a:close/>
                </a:path>
              </a:pathLst>
            </a:custGeom>
            <a:solidFill>
              <a:schemeClr val="accent4">
                <a:hueOff val="366961"/>
                <a:satOff val="4172"/>
                <a:lumOff val="1112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2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" name="文本框 1">
              <a:extLst>
                <a:ext uri="{FF2B5EF4-FFF2-40B4-BE49-F238E27FC236}">
                  <a16:creationId xmlns:a16="http://schemas.microsoft.com/office/drawing/2014/main" id="{E6EBE0D9-FA12-443F-9AB5-A95DB6E1CD92}"/>
                </a:ext>
              </a:extLst>
            </p:cNvPr>
            <p:cNvSpPr txBox="1"/>
            <p:nvPr/>
          </p:nvSpPr>
          <p:spPr>
            <a:xfrm>
              <a:off x="746137" y="613887"/>
              <a:ext cx="1590549" cy="803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defRPr sz="3800" b="0">
                  <a:solidFill>
                    <a:schemeClr val="accent1">
                      <a:hueOff val="114395"/>
                      <a:lumOff val="-24975"/>
                    </a:schemeClr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pPr>
                <a:defRPr b="1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b="0">
                  <a:latin typeface="黑体"/>
                  <a:ea typeface="黑体"/>
                  <a:cs typeface="黑体"/>
                  <a:sym typeface="黑体"/>
                </a:rPr>
                <a:t>翻译！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67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55</a:t>
            </a:fld>
            <a:endParaRPr/>
          </a:p>
        </p:txBody>
      </p:sp>
      <p:sp>
        <p:nvSpPr>
          <p:cNvPr id="205" name="组合数递归程序的调用栈"/>
          <p:cNvSpPr>
            <a:spLocks noGrp="1"/>
          </p:cNvSpPr>
          <p:nvPr>
            <p:ph type="title"/>
          </p:nvPr>
        </p:nvSpPr>
        <p:spPr>
          <a:xfrm>
            <a:off x="547201" y="354125"/>
            <a:ext cx="5727703" cy="1152045"/>
          </a:xfrm>
          <a:prstGeom prst="rect">
            <a:avLst/>
          </a:prstGeom>
        </p:spPr>
        <p:txBody>
          <a:bodyPr/>
          <a:lstStyle/>
          <a:p>
            <a:r>
              <a:t>组合数递归程序的调用栈</a:t>
            </a:r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4" y="2180782"/>
            <a:ext cx="10904403" cy="73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56</a:t>
            </a:fld>
            <a:endParaRPr/>
          </a:p>
        </p:txBody>
      </p:sp>
      <p:sp>
        <p:nvSpPr>
          <p:cNvPr id="213" name="【任务8.4】斐波那契“兔子繁殖问题”"/>
          <p:cNvSpPr>
            <a:spLocks noGrp="1"/>
          </p:cNvSpPr>
          <p:nvPr>
            <p:ph type="title"/>
          </p:nvPr>
        </p:nvSpPr>
        <p:spPr>
          <a:xfrm>
            <a:off x="547201" y="354125"/>
            <a:ext cx="7798309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 altLang="zh-CN"/>
              <a:t>8</a:t>
            </a:r>
            <a:r>
              <a:t>.4】斐波那契“兔子繁殖问题”</a:t>
            </a:r>
          </a:p>
        </p:txBody>
      </p:sp>
      <p:sp>
        <p:nvSpPr>
          <p:cNvPr id="214" name="矩形 2"/>
          <p:cNvSpPr txBox="1"/>
          <p:nvPr/>
        </p:nvSpPr>
        <p:spPr>
          <a:xfrm>
            <a:off x="541887" y="2180782"/>
            <a:ext cx="11921026" cy="2862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just" defTabSz="1300480">
              <a:lnSpc>
                <a:spcPct val="120000"/>
              </a:lnSpc>
              <a:defRPr sz="3000" b="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1202</a:t>
            </a:r>
            <a:r>
              <a:rPr>
                <a:latin typeface="冬青黑体简体中文 W3"/>
                <a:ea typeface="冬青黑体简体中文 W3"/>
                <a:cs typeface="冬青黑体简体中文 W3"/>
                <a:sym typeface="冬青黑体简体中文 W3"/>
              </a:rPr>
              <a:t>年，意大利数学家</a:t>
            </a:r>
            <a:r>
              <a:rPr>
                <a:highlight>
                  <a:srgbClr val="FFFF00"/>
                </a:highlight>
                <a:latin typeface="冬青黑体简体中文 W3"/>
                <a:ea typeface="冬青黑体简体中文 W3"/>
                <a:cs typeface="冬青黑体简体中文 W3"/>
                <a:sym typeface="冬青黑体简体中文 W3"/>
              </a:rPr>
              <a:t>斐波那契</a:t>
            </a:r>
            <a:r>
              <a:rPr>
                <a:latin typeface="冬青黑体简体中文 W3"/>
                <a:ea typeface="冬青黑体简体中文 W3"/>
                <a:cs typeface="冬青黑体简体中文 W3"/>
                <a:sym typeface="冬青黑体简体中文 W3"/>
              </a:rPr>
              <a:t>提出了一个有趣的问题：假定一对刚出生的兔子一个月就能长成大兔子，再过一个月就开始生下一对小兔子，以后每个月都生一对小兔子。设所生一对兔子均为一雄一雌，且均无死亡。问一对刚出生的小兔一年内可繁殖成多少对兔子？请你编程来求解此问题。</a:t>
            </a:r>
          </a:p>
        </p:txBody>
      </p:sp>
      <p:pic>
        <p:nvPicPr>
          <p:cNvPr id="215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66" y="5329377"/>
            <a:ext cx="3717790" cy="4154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C3C8BB-EBDE-4B58-81EC-A2C3D9BA8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" b="2676"/>
          <a:stretch/>
        </p:blipFill>
        <p:spPr>
          <a:xfrm>
            <a:off x="6757606" y="5283794"/>
            <a:ext cx="4742069" cy="4068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57</a:t>
            </a:fld>
            <a:endParaRPr/>
          </a:p>
        </p:txBody>
      </p:sp>
      <p:sp>
        <p:nvSpPr>
          <p:cNvPr id="219" name="兔子🐰的对数形成了斐波那契序列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兔子🐰的对数形成了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斐波那契序列</a:t>
            </a:r>
          </a:p>
        </p:txBody>
      </p:sp>
      <p:sp>
        <p:nvSpPr>
          <p:cNvPr id="221" name="文本框 2"/>
          <p:cNvSpPr txBox="1"/>
          <p:nvPr/>
        </p:nvSpPr>
        <p:spPr>
          <a:xfrm>
            <a:off x="623942" y="2210403"/>
            <a:ext cx="8678538" cy="1577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fib(n) = 0                   (n=0)</a:t>
            </a:r>
          </a:p>
          <a:p>
            <a:pPr algn="l" defTabSz="130048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       = 1                   (n=1)</a:t>
            </a:r>
          </a:p>
          <a:p>
            <a:pPr algn="l" defTabSz="130048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       =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fib(n-1)+fib(n-2) </a:t>
            </a:r>
            <a:r>
              <a:t>  (n&gt;1)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00E003-BA41-44A3-8399-CA34187D7947}"/>
              </a:ext>
            </a:extLst>
          </p:cNvPr>
          <p:cNvSpPr txBox="1"/>
          <p:nvPr/>
        </p:nvSpPr>
        <p:spPr>
          <a:xfrm>
            <a:off x="2342871" y="3907719"/>
            <a:ext cx="8085547" cy="14875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在进行归纳时，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不要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直接想“第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月共有几对”，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而是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思考：</a:t>
            </a:r>
            <a:endParaRPr kumimoji="0" lang="en-US" altLang="zh-CN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indent="-4572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n-1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月时的所有兔子，到第</a:t>
            </a:r>
            <a:r>
              <a:rPr lang="en-US" altLang="zh-CN" sz="2000"/>
              <a:t>n</a:t>
            </a:r>
            <a:r>
              <a:rPr lang="zh-CN" altLang="en-US" sz="2000"/>
              <a:t>月都还活着；这个数是 </a:t>
            </a:r>
            <a:r>
              <a:rPr lang="en-US" altLang="zh-CN" sz="2000">
                <a:solidFill>
                  <a:srgbClr val="FF0000"/>
                </a:solidFill>
              </a:rPr>
              <a:t>fib(n-1)</a:t>
            </a:r>
          </a:p>
          <a:p>
            <a:pPr marL="457200" marR="0" indent="-4572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n-2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月时的所有兔子，都会在第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月生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对后代；这个数是</a:t>
            </a:r>
            <a:r>
              <a:rPr lang="en-US" altLang="zh-CN" sz="2000"/>
              <a:t> </a:t>
            </a:r>
            <a:r>
              <a:rPr lang="en-US" altLang="zh-CN" sz="2000">
                <a:solidFill>
                  <a:srgbClr val="FF0000"/>
                </a:solidFill>
              </a:rPr>
              <a:t>fib(n-2)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8ED798-70C9-4C72-8B17-429CE7838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3" t="1992" r="2571" b="26339"/>
          <a:stretch/>
        </p:blipFill>
        <p:spPr>
          <a:xfrm>
            <a:off x="3785682" y="5755221"/>
            <a:ext cx="4836488" cy="3477294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C26AD2D-F405-4A92-ABD6-FE7EDDF254E7}"/>
              </a:ext>
            </a:extLst>
          </p:cNvPr>
          <p:cNvCxnSpPr/>
          <p:nvPr/>
        </p:nvCxnSpPr>
        <p:spPr>
          <a:xfrm>
            <a:off x="3369610" y="6086428"/>
            <a:ext cx="5771321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EEA559-6AB4-4AD8-8758-ABEBDE4EAEE5}"/>
              </a:ext>
            </a:extLst>
          </p:cNvPr>
          <p:cNvCxnSpPr/>
          <p:nvPr/>
        </p:nvCxnSpPr>
        <p:spPr>
          <a:xfrm>
            <a:off x="3396114" y="6828549"/>
            <a:ext cx="5771321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326682-71B6-4328-8709-4D093FF489AE}"/>
              </a:ext>
            </a:extLst>
          </p:cNvPr>
          <p:cNvCxnSpPr/>
          <p:nvPr/>
        </p:nvCxnSpPr>
        <p:spPr>
          <a:xfrm>
            <a:off x="3369610" y="7577297"/>
            <a:ext cx="5771321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5E8453-7D6C-4CBB-A53E-C1F5E960F37C}"/>
              </a:ext>
            </a:extLst>
          </p:cNvPr>
          <p:cNvCxnSpPr/>
          <p:nvPr/>
        </p:nvCxnSpPr>
        <p:spPr>
          <a:xfrm>
            <a:off x="3369610" y="8299541"/>
            <a:ext cx="5771321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258E36F-B722-48D8-9DF7-75EDD7498C19}"/>
              </a:ext>
            </a:extLst>
          </p:cNvPr>
          <p:cNvCxnSpPr/>
          <p:nvPr/>
        </p:nvCxnSpPr>
        <p:spPr>
          <a:xfrm>
            <a:off x="3396114" y="9001906"/>
            <a:ext cx="5771321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87A65B-2AEF-4C15-AEF3-457A1B9E476D}"/>
              </a:ext>
            </a:extLst>
          </p:cNvPr>
          <p:cNvSpPr txBox="1"/>
          <p:nvPr/>
        </p:nvSpPr>
        <p:spPr>
          <a:xfrm>
            <a:off x="2342871" y="5896632"/>
            <a:ext cx="6924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A1967C-8F9F-44AB-9F0B-CE5ED5D919DE}"/>
              </a:ext>
            </a:extLst>
          </p:cNvPr>
          <p:cNvSpPr txBox="1"/>
          <p:nvPr/>
        </p:nvSpPr>
        <p:spPr>
          <a:xfrm>
            <a:off x="2342871" y="6638753"/>
            <a:ext cx="6924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</a:t>
            </a:r>
            <a:r>
              <a:rPr lang="en-US" altLang="zh-CN" sz="1800">
                <a:solidFill>
                  <a:srgbClr val="0070C0"/>
                </a:solidFill>
              </a:rPr>
              <a:t>2</a:t>
            </a:r>
            <a:r>
              <a:rPr lang="zh-CN" altLang="en-US" sz="1800">
                <a:solidFill>
                  <a:srgbClr val="0070C0"/>
                </a:solidFill>
              </a:rPr>
              <a:t>月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859804F-0695-4E78-8F30-348E7CFC6CB9}"/>
              </a:ext>
            </a:extLst>
          </p:cNvPr>
          <p:cNvSpPr txBox="1"/>
          <p:nvPr/>
        </p:nvSpPr>
        <p:spPr>
          <a:xfrm>
            <a:off x="2342871" y="7380874"/>
            <a:ext cx="6924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</a:t>
            </a:r>
            <a:r>
              <a:rPr lang="en-US" altLang="zh-CN" sz="1800">
                <a:solidFill>
                  <a:srgbClr val="0070C0"/>
                </a:solidFill>
              </a:rPr>
              <a:t>3</a:t>
            </a:r>
            <a:r>
              <a:rPr lang="zh-CN" altLang="en-US" sz="1800">
                <a:solidFill>
                  <a:srgbClr val="0070C0"/>
                </a:solidFill>
              </a:rPr>
              <a:t>月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B66E16-5325-4432-B76D-37492A652D64}"/>
              </a:ext>
            </a:extLst>
          </p:cNvPr>
          <p:cNvSpPr txBox="1"/>
          <p:nvPr/>
        </p:nvSpPr>
        <p:spPr>
          <a:xfrm>
            <a:off x="2342871" y="8071857"/>
            <a:ext cx="6924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4BF68A-2822-44EA-8E74-9A76E77E78A1}"/>
              </a:ext>
            </a:extLst>
          </p:cNvPr>
          <p:cNvSpPr txBox="1"/>
          <p:nvPr/>
        </p:nvSpPr>
        <p:spPr>
          <a:xfrm>
            <a:off x="2342871" y="8796462"/>
            <a:ext cx="6924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第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8D7454F-B4DD-4A5D-8E7D-398F1140E067}"/>
              </a:ext>
            </a:extLst>
          </p:cNvPr>
          <p:cNvSpPr txBox="1"/>
          <p:nvPr/>
        </p:nvSpPr>
        <p:spPr>
          <a:xfrm>
            <a:off x="9401827" y="5896632"/>
            <a:ext cx="46166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AEDB41-1911-4979-88E1-7CCC0ADB01B3}"/>
              </a:ext>
            </a:extLst>
          </p:cNvPr>
          <p:cNvSpPr txBox="1"/>
          <p:nvPr/>
        </p:nvSpPr>
        <p:spPr>
          <a:xfrm>
            <a:off x="9401827" y="6638753"/>
            <a:ext cx="46166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237D5C-42A7-44D4-ABD5-B90994E616B6}"/>
              </a:ext>
            </a:extLst>
          </p:cNvPr>
          <p:cNvSpPr txBox="1"/>
          <p:nvPr/>
        </p:nvSpPr>
        <p:spPr>
          <a:xfrm>
            <a:off x="9401826" y="7380874"/>
            <a:ext cx="46166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800">
                <a:solidFill>
                  <a:srgbClr val="0070C0"/>
                </a:solidFill>
              </a:rPr>
              <a:t>2</a:t>
            </a:r>
            <a:r>
              <a:rPr lang="zh-CN" altLang="en-US" sz="1800">
                <a:solidFill>
                  <a:srgbClr val="0070C0"/>
                </a:solidFill>
              </a:rPr>
              <a:t>对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18F3F51-9714-4DBD-9903-346291727665}"/>
              </a:ext>
            </a:extLst>
          </p:cNvPr>
          <p:cNvSpPr txBox="1"/>
          <p:nvPr/>
        </p:nvSpPr>
        <p:spPr>
          <a:xfrm>
            <a:off x="9401827" y="8071857"/>
            <a:ext cx="46166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00EE2EB-2CF3-4590-8CB2-5B9799146195}"/>
              </a:ext>
            </a:extLst>
          </p:cNvPr>
          <p:cNvSpPr txBox="1"/>
          <p:nvPr/>
        </p:nvSpPr>
        <p:spPr>
          <a:xfrm>
            <a:off x="9401827" y="8796462"/>
            <a:ext cx="46166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对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224" name="用递归算法来生成斐波那契序列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用递归算法来生成斐波那契序列</a:t>
            </a:r>
          </a:p>
        </p:txBody>
      </p:sp>
      <p:sp>
        <p:nvSpPr>
          <p:cNvPr id="225" name="矩形 2"/>
          <p:cNvSpPr txBox="1"/>
          <p:nvPr/>
        </p:nvSpPr>
        <p:spPr>
          <a:xfrm>
            <a:off x="809676" y="2180782"/>
            <a:ext cx="11931830" cy="7025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sz="2800">
                <a:solidFill>
                  <a:srgbClr val="6438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latin typeface="Consolas" panose="020B0609020204030204" pitchFamily="49" charset="0"/>
              </a:rPr>
              <a:t>#include </a:t>
            </a:r>
            <a:r>
              <a:rPr b="0">
                <a:solidFill>
                  <a:srgbClr val="C41A16"/>
                </a:solidFill>
                <a:latin typeface="Consolas" panose="020B0609020204030204" pitchFamily="49" charset="0"/>
              </a:rPr>
              <a:t>&lt;iostream&gt;</a:t>
            </a:r>
          </a:p>
          <a:p>
            <a:pPr algn="l" defTabSz="1300480">
              <a:defRPr sz="2800">
                <a:solidFill>
                  <a:srgbClr val="AA0D9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latin typeface="Consolas" panose="020B0609020204030204" pitchFamily="49" charset="0"/>
              </a:rPr>
              <a:t>using</a:t>
            </a:r>
            <a:r>
              <a:rPr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b="0">
                <a:latin typeface="Consolas" panose="020B0609020204030204" pitchFamily="49" charset="0"/>
              </a:rPr>
              <a:t>namespace</a:t>
            </a:r>
            <a:r>
              <a:rPr b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b="0">
                <a:solidFill>
                  <a:srgbClr val="5C2699"/>
                </a:solidFill>
                <a:latin typeface="Consolas" panose="020B0609020204030204" pitchFamily="49" charset="0"/>
              </a:rPr>
              <a:t>std</a:t>
            </a:r>
            <a:r>
              <a:rPr b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defTabSz="1300480">
              <a:defRPr sz="2800">
                <a:solidFill>
                  <a:srgbClr val="AA0D91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af-ZA" b="0">
              <a:latin typeface="Consolas" panose="020B0609020204030204" pitchFamily="49" charset="0"/>
            </a:endParaRPr>
          </a:p>
          <a:p>
            <a:pPr algn="l" defTabSz="1300480">
              <a:defRPr sz="2800">
                <a:solidFill>
                  <a:srgbClr val="AA0D9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 b="0">
                <a:latin typeface="Consolas" panose="020B0609020204030204" pitchFamily="49" charset="0"/>
              </a:rPr>
              <a:t>int</a:t>
            </a:r>
            <a:r>
              <a:rPr lang="af-ZA" b="0">
                <a:solidFill>
                  <a:srgbClr val="000000"/>
                </a:solidFill>
                <a:latin typeface="Consolas" panose="020B0609020204030204" pitchFamily="49" charset="0"/>
              </a:rPr>
              <a:t> fib(</a:t>
            </a:r>
            <a:r>
              <a:rPr lang="af-ZA" b="0">
                <a:latin typeface="Consolas" panose="020B0609020204030204" pitchFamily="49" charset="0"/>
              </a:rPr>
              <a:t>int</a:t>
            </a:r>
            <a:r>
              <a:rPr lang="af-ZA" b="0">
                <a:solidFill>
                  <a:srgbClr val="000000"/>
                </a:solidFill>
                <a:latin typeface="Consolas" panose="020B0609020204030204" pitchFamily="49" charset="0"/>
              </a:rPr>
              <a:t> n) {</a:t>
            </a:r>
          </a:p>
          <a:p>
            <a:pPr algn="l" defTabSz="1300480">
              <a:defRPr sz="2800">
                <a:solidFill>
                  <a:srgbClr val="AA0D9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af-ZA" b="0">
                <a:latin typeface="Consolas" panose="020B0609020204030204" pitchFamily="49" charset="0"/>
              </a:rPr>
              <a:t>    </a:t>
            </a:r>
            <a:r>
              <a:rPr lang="af-ZA">
                <a:solidFill>
                  <a:srgbClr val="0070C0"/>
                </a:solidFill>
                <a:latin typeface="Consolas" panose="020B0609020204030204" pitchFamily="49" charset="0"/>
              </a:rPr>
              <a:t>cout &lt;&lt; "fib(" &lt;&lt; n &lt;&lt; ")"; </a:t>
            </a:r>
            <a:r>
              <a:rPr lang="en-US" b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b="0">
                <a:solidFill>
                  <a:srgbClr val="00B050"/>
                </a:solidFill>
                <a:latin typeface="Consolas" panose="020B0609020204030204" pitchFamily="49" charset="0"/>
              </a:rPr>
              <a:t> 用于观察程序的运行过程</a:t>
            </a:r>
            <a:endParaRPr lang="af-ZA" b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 defTabSz="1300480">
              <a:defRPr sz="2800">
                <a:solidFill>
                  <a:srgbClr val="AA0D91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af-ZA" b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 defTabSz="1300480"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b="0">
                <a:solidFill>
                  <a:srgbClr val="AA0D91"/>
                </a:solidFill>
                <a:latin typeface="Consolas" panose="020B0609020204030204" pitchFamily="49" charset="0"/>
              </a:rPr>
              <a:t>    </a:t>
            </a:r>
            <a:r>
              <a:rPr b="0">
                <a:solidFill>
                  <a:srgbClr val="AA0D91"/>
                </a:solidFill>
                <a:latin typeface="Consolas" panose="020B0609020204030204" pitchFamily="49" charset="0"/>
              </a:rPr>
              <a:t>if</a:t>
            </a:r>
            <a:r>
              <a:rPr b="0">
                <a:latin typeface="Consolas" panose="020B0609020204030204" pitchFamily="49" charset="0"/>
              </a:rPr>
              <a:t> (n &lt; </a:t>
            </a:r>
            <a:r>
              <a:rPr b="0">
                <a:solidFill>
                  <a:srgbClr val="1C00CF"/>
                </a:solidFill>
                <a:latin typeface="Consolas" panose="020B0609020204030204" pitchFamily="49" charset="0"/>
              </a:rPr>
              <a:t>2</a:t>
            </a:r>
            <a:r>
              <a:rPr b="0">
                <a:latin typeface="Consolas" panose="020B0609020204030204" pitchFamily="49" charset="0"/>
              </a:rPr>
              <a:t>) </a:t>
            </a:r>
            <a:r>
              <a:rPr b="0">
                <a:solidFill>
                  <a:srgbClr val="AA0D91"/>
                </a:solidFill>
                <a:latin typeface="Consolas" panose="020B0609020204030204" pitchFamily="49" charset="0"/>
              </a:rPr>
              <a:t>return</a:t>
            </a:r>
            <a:r>
              <a:rPr b="0">
                <a:latin typeface="Consolas" panose="020B0609020204030204" pitchFamily="49" charset="0"/>
              </a:rPr>
              <a:t> n;</a:t>
            </a:r>
          </a:p>
          <a:p>
            <a:pPr algn="l" defTabSz="1300480"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b="0">
                <a:solidFill>
                  <a:srgbClr val="AA0D91"/>
                </a:solidFill>
                <a:latin typeface="Consolas" panose="020B0609020204030204" pitchFamily="49" charset="0"/>
              </a:rPr>
              <a:t>    </a:t>
            </a:r>
            <a:r>
              <a:rPr b="0">
                <a:solidFill>
                  <a:srgbClr val="AA0D91"/>
                </a:solidFill>
                <a:latin typeface="Consolas" panose="020B0609020204030204" pitchFamily="49" charset="0"/>
              </a:rPr>
              <a:t>return</a:t>
            </a:r>
            <a:r>
              <a:rPr b="0">
                <a:latin typeface="Consolas" panose="020B0609020204030204" pitchFamily="49" charset="0"/>
              </a:rPr>
              <a:t> </a:t>
            </a:r>
            <a:r>
              <a:rPr b="0">
                <a:solidFill>
                  <a:srgbClr val="26474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fib</a:t>
            </a:r>
            <a:r>
              <a:rPr b="0">
                <a:highlight>
                  <a:srgbClr val="FFFF00"/>
                </a:highlight>
                <a:latin typeface="Consolas" panose="020B0609020204030204" pitchFamily="49" charset="0"/>
              </a:rPr>
              <a:t>(n-</a:t>
            </a:r>
            <a:r>
              <a:rPr b="0">
                <a:solidFill>
                  <a:srgbClr val="1C00C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b="0">
                <a:highlight>
                  <a:srgbClr val="FFFF00"/>
                </a:highlight>
                <a:latin typeface="Consolas" panose="020B0609020204030204" pitchFamily="49" charset="0"/>
              </a:rPr>
              <a:t>) + </a:t>
            </a:r>
            <a:r>
              <a:rPr b="0">
                <a:solidFill>
                  <a:srgbClr val="26474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fib</a:t>
            </a:r>
            <a:r>
              <a:rPr b="0">
                <a:highlight>
                  <a:srgbClr val="FFFF00"/>
                </a:highlight>
                <a:latin typeface="Consolas" panose="020B0609020204030204" pitchFamily="49" charset="0"/>
              </a:rPr>
              <a:t>(n-</a:t>
            </a:r>
            <a:r>
              <a:rPr b="0">
                <a:solidFill>
                  <a:srgbClr val="1C00C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b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algn="l" defTabSz="1300480"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latin typeface="Consolas" panose="020B0609020204030204" pitchFamily="49" charset="0"/>
              </a:rPr>
              <a:t>}</a:t>
            </a:r>
          </a:p>
          <a:p>
            <a:pPr algn="l" defTabSz="1300480">
              <a:defRPr sz="2800">
                <a:solidFill>
                  <a:srgbClr val="AA0D91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en-US" altLang="zh-CN" b="0">
              <a:latin typeface="Consolas" panose="020B0609020204030204" pitchFamily="49" charset="0"/>
            </a:endParaRPr>
          </a:p>
          <a:p>
            <a:pPr algn="l" defTabSz="1300480">
              <a:defRPr sz="2800">
                <a:solidFill>
                  <a:srgbClr val="AA0D9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latin typeface="Consolas" panose="020B0609020204030204" pitchFamily="49" charset="0"/>
              </a:rPr>
              <a:t>int</a:t>
            </a:r>
            <a:r>
              <a:rPr b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algn="l" defTabSz="1300480"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b="0">
                <a:latin typeface="Consolas" panose="020B0609020204030204" pitchFamily="49" charset="0"/>
              </a:rPr>
              <a:t>    </a:t>
            </a:r>
            <a:r>
              <a:rPr b="0">
                <a:solidFill>
                  <a:srgbClr val="AA0D91"/>
                </a:solidFill>
                <a:latin typeface="Consolas" panose="020B0609020204030204" pitchFamily="49" charset="0"/>
              </a:rPr>
              <a:t>for</a:t>
            </a:r>
            <a:r>
              <a:rPr b="0">
                <a:latin typeface="Consolas" panose="020B0609020204030204" pitchFamily="49" charset="0"/>
              </a:rPr>
              <a:t> (</a:t>
            </a:r>
            <a:r>
              <a:rPr b="0">
                <a:solidFill>
                  <a:srgbClr val="AA0D91"/>
                </a:solidFill>
                <a:latin typeface="Consolas" panose="020B0609020204030204" pitchFamily="49" charset="0"/>
              </a:rPr>
              <a:t>int</a:t>
            </a:r>
            <a:r>
              <a:rPr b="0">
                <a:latin typeface="Consolas" panose="020B0609020204030204" pitchFamily="49" charset="0"/>
              </a:rPr>
              <a:t> i=</a:t>
            </a:r>
            <a:r>
              <a:rPr b="0">
                <a:solidFill>
                  <a:srgbClr val="1C00CF"/>
                </a:solidFill>
                <a:latin typeface="Consolas" panose="020B0609020204030204" pitchFamily="49" charset="0"/>
              </a:rPr>
              <a:t>1</a:t>
            </a:r>
            <a:r>
              <a:rPr b="0">
                <a:latin typeface="Consolas" panose="020B0609020204030204" pitchFamily="49" charset="0"/>
              </a:rPr>
              <a:t>; i&lt;=</a:t>
            </a:r>
            <a:r>
              <a:rPr b="0">
                <a:solidFill>
                  <a:srgbClr val="1C00CF"/>
                </a:solidFill>
                <a:latin typeface="Consolas" panose="020B0609020204030204" pitchFamily="49" charset="0"/>
              </a:rPr>
              <a:t>12</a:t>
            </a:r>
            <a:r>
              <a:rPr b="0">
                <a:latin typeface="Consolas" panose="020B0609020204030204" pitchFamily="49" charset="0"/>
              </a:rPr>
              <a:t>; i++) </a:t>
            </a:r>
            <a:r>
              <a:rPr b="0">
                <a:solidFill>
                  <a:srgbClr val="5C2699"/>
                </a:solidFill>
                <a:latin typeface="Consolas" panose="020B0609020204030204" pitchFamily="49" charset="0"/>
              </a:rPr>
              <a:t>cout</a:t>
            </a:r>
            <a:r>
              <a:rPr b="0">
                <a:latin typeface="Consolas" panose="020B0609020204030204" pitchFamily="49" charset="0"/>
              </a:rPr>
              <a:t> &lt;&lt; </a:t>
            </a:r>
            <a:r>
              <a:rPr b="0">
                <a:solidFill>
                  <a:srgbClr val="26474B"/>
                </a:solidFill>
                <a:latin typeface="Consolas" panose="020B0609020204030204" pitchFamily="49" charset="0"/>
              </a:rPr>
              <a:t>fib</a:t>
            </a:r>
            <a:r>
              <a:rPr b="0">
                <a:latin typeface="Consolas" panose="020B0609020204030204" pitchFamily="49" charset="0"/>
              </a:rPr>
              <a:t>(i) &lt;&lt; </a:t>
            </a:r>
            <a:r>
              <a:rPr b="0">
                <a:solidFill>
                  <a:srgbClr val="1C00CF"/>
                </a:solidFill>
                <a:latin typeface="Consolas" panose="020B0609020204030204" pitchFamily="49" charset="0"/>
              </a:rPr>
              <a:t>' '</a:t>
            </a:r>
            <a:r>
              <a:rPr b="0">
                <a:latin typeface="Consolas" panose="020B0609020204030204" pitchFamily="49" charset="0"/>
              </a:rPr>
              <a:t>;</a:t>
            </a:r>
          </a:p>
          <a:p>
            <a:pPr algn="l" defTabSz="1300480"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b="0">
                <a:latin typeface="Consolas" panose="020B0609020204030204" pitchFamily="49" charset="0"/>
              </a:rPr>
              <a:t>    </a:t>
            </a:r>
            <a:r>
              <a:rPr b="0">
                <a:solidFill>
                  <a:srgbClr val="5C2699"/>
                </a:solidFill>
                <a:latin typeface="Consolas" panose="020B0609020204030204" pitchFamily="49" charset="0"/>
              </a:rPr>
              <a:t>cout</a:t>
            </a:r>
            <a:r>
              <a:rPr b="0">
                <a:latin typeface="Consolas" panose="020B0609020204030204" pitchFamily="49" charset="0"/>
              </a:rPr>
              <a:t> &lt;&lt; </a:t>
            </a:r>
            <a:r>
              <a:rPr b="0">
                <a:solidFill>
                  <a:srgbClr val="2E0D6E"/>
                </a:solidFill>
                <a:latin typeface="Consolas" panose="020B0609020204030204" pitchFamily="49" charset="0"/>
              </a:rPr>
              <a:t>endl</a:t>
            </a:r>
            <a:r>
              <a:rPr b="0">
                <a:latin typeface="Consolas" panose="020B0609020204030204" pitchFamily="49" charset="0"/>
              </a:rPr>
              <a:t>;</a:t>
            </a:r>
          </a:p>
          <a:p>
            <a:pPr algn="l" defTabSz="1300480">
              <a:defRPr sz="2800">
                <a:latin typeface="Menlo"/>
                <a:ea typeface="Menlo"/>
                <a:cs typeface="Menlo"/>
                <a:sym typeface="Menlo"/>
              </a:defRPr>
            </a:pPr>
            <a:endParaRPr lang="en-US" altLang="zh-CN" b="0">
              <a:latin typeface="Consolas" panose="020B0609020204030204" pitchFamily="49" charset="0"/>
            </a:endParaRPr>
          </a:p>
          <a:p>
            <a:pPr algn="l" defTabSz="1300480"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b="0">
                <a:latin typeface="Consolas" panose="020B0609020204030204" pitchFamily="49" charset="0"/>
              </a:rPr>
              <a:t>    </a:t>
            </a:r>
            <a:r>
              <a:rPr b="0">
                <a:solidFill>
                  <a:srgbClr val="AA0D91"/>
                </a:solidFill>
                <a:latin typeface="Consolas" panose="020B0609020204030204" pitchFamily="49" charset="0"/>
              </a:rPr>
              <a:t>return</a:t>
            </a:r>
            <a:r>
              <a:rPr b="0">
                <a:latin typeface="Consolas" panose="020B0609020204030204" pitchFamily="49" charset="0"/>
              </a:rPr>
              <a:t> </a:t>
            </a:r>
            <a:r>
              <a:rPr b="0">
                <a:solidFill>
                  <a:srgbClr val="1C00CF"/>
                </a:solidFill>
                <a:latin typeface="Consolas" panose="020B0609020204030204" pitchFamily="49" charset="0"/>
              </a:rPr>
              <a:t>0</a:t>
            </a:r>
            <a:r>
              <a:rPr b="0">
                <a:latin typeface="Consolas" panose="020B0609020204030204" pitchFamily="49" charset="0"/>
              </a:rPr>
              <a:t>;</a:t>
            </a:r>
            <a:endParaRPr b="0">
              <a:solidFill>
                <a:srgbClr val="AA0D91"/>
              </a:solidFill>
              <a:latin typeface="Consolas" panose="020B0609020204030204" pitchFamily="49" charset="0"/>
            </a:endParaRPr>
          </a:p>
          <a:p>
            <a:pPr algn="l" defTabSz="1300480"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latin typeface="Consolas" panose="020B0609020204030204" pitchFamily="49" charset="0"/>
              </a:rPr>
              <a:t>}</a:t>
            </a:r>
            <a:r>
              <a:rPr lang="en-US" b="0">
                <a:latin typeface="Consolas" panose="020B0609020204030204" pitchFamily="49" charset="0"/>
              </a:rPr>
              <a:t> //</a:t>
            </a:r>
            <a:r>
              <a:rPr lang="zh-CN" altLang="en-US" b="0">
                <a:latin typeface="Consolas" panose="020B0609020204030204" pitchFamily="49" charset="0"/>
              </a:rPr>
              <a:t> </a:t>
            </a:r>
            <a:r>
              <a:rPr lang="en-US" altLang="zh-CN" b="0">
                <a:latin typeface="Consolas" panose="020B0609020204030204" pitchFamily="49" charset="0"/>
              </a:rPr>
              <a:t>fib1.cpp</a:t>
            </a:r>
            <a:endParaRPr b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224" name="用递归算法来生成斐波那契序列"/>
          <p:cNvSpPr>
            <a:spLocks noGrp="1"/>
          </p:cNvSpPr>
          <p:nvPr>
            <p:ph type="title"/>
          </p:nvPr>
        </p:nvSpPr>
        <p:spPr>
          <a:xfrm>
            <a:off x="547201" y="354125"/>
            <a:ext cx="4765334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存在大量重复的调用</a:t>
            </a: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3D759F-18D5-4370-8502-5084834F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1" y="2490769"/>
            <a:ext cx="12024716" cy="61536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602A9E-4DE5-4835-87D5-49D8148620E6}"/>
              </a:ext>
            </a:extLst>
          </p:cNvPr>
          <p:cNvSpPr txBox="1"/>
          <p:nvPr/>
        </p:nvSpPr>
        <p:spPr>
          <a:xfrm>
            <a:off x="432883" y="8551143"/>
            <a:ext cx="95859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......</a:t>
            </a: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624747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17635-9A1A-437E-5CD3-62A37A5D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6342996" cy="1152045"/>
          </a:xfrm>
          <a:solidFill>
            <a:srgbClr val="7030A0"/>
          </a:solidFill>
        </p:spPr>
        <p:txBody>
          <a:bodyPr/>
          <a:lstStyle/>
          <a:p>
            <a:r>
              <a:rPr lang="zh-CN" altLang="en-US"/>
              <a:t>指针、内存动态分配、链表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FA4FD6-0A9D-CC80-5F67-B97AA0E286FF}"/>
              </a:ext>
            </a:extLst>
          </p:cNvPr>
          <p:cNvSpPr txBox="1"/>
          <p:nvPr/>
        </p:nvSpPr>
        <p:spPr>
          <a:xfrm>
            <a:off x="4142779" y="4432389"/>
            <a:ext cx="471924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循环链表的生成过程</a:t>
            </a:r>
            <a:b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</a:br>
            <a:r>
              <a:rPr kumimoji="0" lang="zh-CN" altLang="en-US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（动画演示）</a:t>
            </a:r>
          </a:p>
        </p:txBody>
      </p:sp>
    </p:spTree>
    <p:extLst>
      <p:ext uri="{BB962C8B-B14F-4D97-AF65-F5344CB8AC3E}">
        <p14:creationId xmlns:p14="http://schemas.microsoft.com/office/powerpoint/2010/main" val="243335604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064AD-FC12-9F27-B021-6D9E4EFE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10882800" cy="1152045"/>
          </a:xfrm>
        </p:spPr>
        <p:txBody>
          <a:bodyPr/>
          <a:lstStyle/>
          <a:p>
            <a:r>
              <a:rPr lang="zh-CN" altLang="en-US"/>
              <a:t>重复计算 </a:t>
            </a:r>
            <a:r>
              <a:rPr lang="en-US" altLang="zh-CN"/>
              <a:t>– </a:t>
            </a:r>
            <a:r>
              <a:rPr lang="zh-CN" altLang="en-US"/>
              <a:t>运行效率不高 </a:t>
            </a:r>
            <a:r>
              <a:rPr lang="en-US" altLang="zh-CN"/>
              <a:t>– </a:t>
            </a:r>
            <a:r>
              <a:rPr lang="zh-CN" altLang="en-US"/>
              <a:t>时间开销大 </a:t>
            </a:r>
            <a:r>
              <a:rPr lang="en-US" altLang="zh-CN"/>
              <a:t>– </a:t>
            </a:r>
            <a:r>
              <a:rPr lang="zh-CN" altLang="en-US"/>
              <a:t>运行错误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2CE77-6A64-B917-D61B-16941B231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35" y="2475731"/>
            <a:ext cx="5039790" cy="4388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F82A4D-1786-87CE-2AD1-069C09E6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1" y="2342662"/>
            <a:ext cx="5237159" cy="2680099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0307CFC0-60FD-6956-9AE6-37A37059D11E}"/>
              </a:ext>
            </a:extLst>
          </p:cNvPr>
          <p:cNvSpPr/>
          <p:nvPr/>
        </p:nvSpPr>
        <p:spPr>
          <a:xfrm>
            <a:off x="5183746" y="5673144"/>
            <a:ext cx="1970467" cy="927279"/>
          </a:xfrm>
          <a:prstGeom prst="rightArrow">
            <a:avLst>
              <a:gd name="adj1" fmla="val 50000"/>
              <a:gd name="adj2" fmla="val 798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B405AF-CDCC-ED07-DA52-DFEB71CA6126}"/>
              </a:ext>
            </a:extLst>
          </p:cNvPr>
          <p:cNvSpPr txBox="1"/>
          <p:nvPr/>
        </p:nvSpPr>
        <p:spPr>
          <a:xfrm>
            <a:off x="547202" y="7467262"/>
            <a:ext cx="11775724" cy="12105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大量重复的计算会影响程序的运行效率，使得程序运行完成需要的时间（运行时长）变长，有可能超出“容忍”阈值（如：在</a:t>
            </a:r>
            <a:r>
              <a:rPr kumimoji="0" lang="en-US" altLang="zh-CN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OJ</a:t>
            </a: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上，系统</a:t>
            </a:r>
            <a:r>
              <a:rPr kumimoji="0" lang="zh-CN" altLang="en-US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会报“运行错误”）。</a:t>
            </a:r>
          </a:p>
        </p:txBody>
      </p:sp>
    </p:spTree>
    <p:extLst>
      <p:ext uri="{BB962C8B-B14F-4D97-AF65-F5344CB8AC3E}">
        <p14:creationId xmlns:p14="http://schemas.microsoft.com/office/powerpoint/2010/main" val="268512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61</a:t>
            </a:fld>
            <a:endParaRPr/>
          </a:p>
        </p:txBody>
      </p:sp>
      <p:sp>
        <p:nvSpPr>
          <p:cNvPr id="224" name="用递归算法来生成斐波那契序列"/>
          <p:cNvSpPr>
            <a:spLocks noGrp="1"/>
          </p:cNvSpPr>
          <p:nvPr>
            <p:ph type="title"/>
          </p:nvPr>
        </p:nvSpPr>
        <p:spPr>
          <a:xfrm>
            <a:off x="547201" y="354125"/>
            <a:ext cx="7158938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优化</a:t>
            </a:r>
            <a:r>
              <a:t>递归算法</a:t>
            </a:r>
            <a:r>
              <a:rPr lang="zh-CN" altLang="en-US"/>
              <a:t>的实现：</a:t>
            </a:r>
            <a:r>
              <a:rPr lang="zh-CN" altLang="en-US" b="1">
                <a:solidFill>
                  <a:srgbClr val="FFFF00"/>
                </a:solidFill>
              </a:rPr>
              <a:t>备忘录法</a:t>
            </a:r>
            <a:endParaRPr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587E964-4B5D-4022-9766-7F66C90454A2}"/>
              </a:ext>
            </a:extLst>
          </p:cNvPr>
          <p:cNvSpPr/>
          <p:nvPr/>
        </p:nvSpPr>
        <p:spPr>
          <a:xfrm>
            <a:off x="465021" y="3745179"/>
            <a:ext cx="9513866" cy="3589900"/>
          </a:xfrm>
          <a:prstGeom prst="roundRect">
            <a:avLst>
              <a:gd name="adj" fmla="val 4033"/>
            </a:avLst>
          </a:prstGeom>
          <a:noFill/>
          <a:ln w="19050" cap="flat">
            <a:solidFill>
              <a:srgbClr val="0070C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1C4FB1-02B8-44EA-ADD3-A5C27D94E72F}"/>
              </a:ext>
            </a:extLst>
          </p:cNvPr>
          <p:cNvSpPr/>
          <p:nvPr/>
        </p:nvSpPr>
        <p:spPr>
          <a:xfrm>
            <a:off x="547201" y="3074504"/>
            <a:ext cx="10564747" cy="6561796"/>
          </a:xfrm>
          <a:prstGeom prst="rect">
            <a:avLst/>
          </a:prstGeom>
        </p:spPr>
        <p:txBody>
          <a:bodyPr wrap="square">
            <a:normAutofit fontScale="92500" lnSpcReduction="10000"/>
          </a:bodyPr>
          <a:lstStyle/>
          <a:p>
            <a:pPr algn="l"/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A31515"/>
                </a:solidFill>
                <a:latin typeface="Consolas" panose="020B0609020204030204" pitchFamily="49" charset="0"/>
              </a:rPr>
              <a:t>&lt;iostream&gt;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altLang="zh-CN" sz="2000" b="0"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FIB</a:t>
            </a:r>
            <a:r>
              <a:rPr lang="en-US" altLang="zh-CN" sz="2000" b="0"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2000" b="0">
                <a:solidFill>
                  <a:srgbClr val="09865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20</a:t>
            </a:r>
            <a:r>
              <a:rPr lang="en-US" altLang="zh-CN" sz="2000" b="0">
                <a:highlight>
                  <a:srgbClr val="FFFF00"/>
                </a:highlight>
                <a:latin typeface="Consolas" panose="020B0609020204030204" pitchFamily="49" charset="0"/>
              </a:rPr>
              <a:t>] = {</a:t>
            </a:r>
            <a:r>
              <a:rPr lang="en-US" altLang="zh-CN" sz="2000" b="0">
                <a:solidFill>
                  <a:srgbClr val="09865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zh-CN" sz="2000" b="0">
                <a:highlight>
                  <a:srgbClr val="FFFF00"/>
                </a:highlight>
                <a:latin typeface="Consolas" panose="020B0609020204030204" pitchFamily="49" charset="0"/>
              </a:rPr>
              <a:t>};</a:t>
            </a:r>
            <a:r>
              <a:rPr lang="en-US" altLang="zh-CN" sz="2000" b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/// </a:t>
            </a:r>
            <a:r>
              <a:rPr lang="zh-CN" altLang="en-US" sz="2000" b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这个变量被称为“备忘录”，存储已计算的结果</a:t>
            </a:r>
            <a:endParaRPr lang="zh-CN" altLang="en-US" sz="2000" b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algn="l"/>
            <a:br>
              <a:rPr lang="zh-CN" altLang="en-US" sz="2000" b="0"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fib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2000" b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zh-CN" sz="2000" b="0">
                <a:highlight>
                  <a:srgbClr val="FFFF00"/>
                </a:highlight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FIB</a:t>
            </a:r>
            <a:r>
              <a:rPr lang="en-US" altLang="zh-CN" sz="2000" b="0">
                <a:highlight>
                  <a:srgbClr val="FFFF00"/>
                </a:highlight>
                <a:latin typeface="Consolas" panose="020B0609020204030204" pitchFamily="49" charset="0"/>
              </a:rPr>
              <a:t>[n])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AF00DB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sz="2000" b="0"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FIB</a:t>
            </a:r>
            <a:r>
              <a:rPr lang="en-US" altLang="zh-CN" sz="2000" b="0">
                <a:highlight>
                  <a:srgbClr val="FFFF00"/>
                </a:highlight>
                <a:latin typeface="Consolas" panose="020B0609020204030204" pitchFamily="49" charset="0"/>
              </a:rPr>
              <a:t>[n];</a:t>
            </a:r>
            <a:r>
              <a:rPr lang="en-US" altLang="zh-CN" sz="2000" b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/// </a:t>
            </a:r>
            <a:r>
              <a:rPr lang="zh-CN" altLang="en-US" sz="2000" b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若已计算过，直接查“备忘录”返回结果（也称“查表”）</a:t>
            </a:r>
            <a:endParaRPr lang="zh-CN" altLang="en-US" sz="2000" b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algn="l"/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cout &lt;&lt; </a:t>
            </a:r>
            <a:r>
              <a:rPr lang="en-US" altLang="zh-CN" sz="2000" b="0">
                <a:solidFill>
                  <a:srgbClr val="A31515"/>
                </a:solidFill>
                <a:latin typeface="Consolas" panose="020B0609020204030204" pitchFamily="49" charset="0"/>
              </a:rPr>
              <a:t>"fib("</a:t>
            </a:r>
            <a:r>
              <a:rPr lang="en-US" altLang="zh-CN" sz="2000" b="0">
                <a:latin typeface="Consolas" panose="020B0609020204030204" pitchFamily="49" charset="0"/>
              </a:rPr>
              <a:t> &lt;&lt; n &lt;&lt; </a:t>
            </a:r>
            <a:r>
              <a:rPr lang="en-US" altLang="zh-CN" sz="2000" b="0">
                <a:solidFill>
                  <a:srgbClr val="A31515"/>
                </a:solidFill>
                <a:latin typeface="Consolas" panose="020B0609020204030204" pitchFamily="49" charset="0"/>
              </a:rPr>
              <a:t>") "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2000" b="0">
                <a:latin typeface="Consolas" panose="020B0609020204030204" pitchFamily="49" charset="0"/>
              </a:rPr>
              <a:t> (n &lt;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FIB[n] =</a:t>
            </a:r>
            <a:r>
              <a:rPr lang="en-US" altLang="zh-CN" sz="2000" b="0">
                <a:latin typeface="Consolas" panose="020B0609020204030204" pitchFamily="49" charset="0"/>
              </a:rPr>
              <a:t> n;  </a:t>
            </a:r>
            <a:r>
              <a:rPr lang="en-US" altLang="zh-CN" sz="2000">
                <a:latin typeface="Consolas" panose="020B0609020204030204" pitchFamily="49" charset="0"/>
              </a:rPr>
              <a:t>// </a:t>
            </a:r>
            <a:r>
              <a:rPr lang="zh-CN" altLang="en-US" sz="2000">
                <a:latin typeface="Consolas" panose="020B0609020204030204" pitchFamily="49" charset="0"/>
              </a:rPr>
              <a:t>保存到备忘录中</a:t>
            </a:r>
            <a:endParaRPr lang="en-US" altLang="zh-CN" sz="2000"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   </a:t>
            </a:r>
            <a:r>
              <a:rPr lang="en-US" altLang="zh-CN" sz="2000">
                <a:solidFill>
                  <a:srgbClr val="FF0000"/>
                </a:solidFill>
                <a:latin typeface="Consolas" panose="020B0609020204030204" pitchFamily="49" charset="0"/>
              </a:rPr>
              <a:t> FIB[n] =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fib</a:t>
            </a:r>
            <a:r>
              <a:rPr lang="en-US" altLang="zh-CN" sz="2000" b="0">
                <a:latin typeface="Consolas" panose="020B0609020204030204" pitchFamily="49" charset="0"/>
              </a:rPr>
              <a:t>(n -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) +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fib</a:t>
            </a:r>
            <a:r>
              <a:rPr lang="en-US" altLang="zh-CN" sz="2000" b="0">
                <a:latin typeface="Consolas" panose="020B0609020204030204" pitchFamily="49" charset="0"/>
              </a:rPr>
              <a:t>(n -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);  </a:t>
            </a:r>
            <a:r>
              <a:rPr lang="en-US" altLang="zh-CN" sz="2000">
                <a:latin typeface="Consolas" panose="020B0609020204030204" pitchFamily="49" charset="0"/>
              </a:rPr>
              <a:t>// </a:t>
            </a:r>
            <a:r>
              <a:rPr lang="zh-CN" altLang="en-US" sz="2000">
                <a:latin typeface="Consolas" panose="020B0609020204030204" pitchFamily="49" charset="0"/>
              </a:rPr>
              <a:t>保存到备忘录中</a:t>
            </a:r>
            <a:endParaRPr lang="en-US" altLang="zh-CN" sz="2000">
              <a:latin typeface="Consolas" panose="020B0609020204030204" pitchFamily="49" charset="0"/>
            </a:endParaRP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FIB</a:t>
            </a:r>
            <a:r>
              <a:rPr lang="en-US" altLang="zh-CN" sz="2000" b="0">
                <a:latin typeface="Consolas" panose="020B0609020204030204" pitchFamily="49" charset="0"/>
              </a:rPr>
              <a:t>[n];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/>
            <a:br>
              <a:rPr lang="en-US" altLang="zh-CN" sz="2000" b="0">
                <a:latin typeface="Consolas" panose="020B0609020204030204" pitchFamily="49" charset="0"/>
              </a:rPr>
            </a:b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altLang="zh-CN" sz="2000" b="0"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i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 i &lt;=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altLang="zh-CN" sz="2000" b="0">
                <a:latin typeface="Consolas" panose="020B0609020204030204" pitchFamily="49" charset="0"/>
              </a:rPr>
              <a:t>; i++)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    cout &lt;&lt;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fib</a:t>
            </a:r>
            <a:r>
              <a:rPr lang="en-US" altLang="zh-CN" sz="2000" b="0">
                <a:latin typeface="Consolas" panose="020B0609020204030204" pitchFamily="49" charset="0"/>
              </a:rPr>
              <a:t>(i) &lt;&lt; </a:t>
            </a:r>
            <a:r>
              <a:rPr lang="en-US" altLang="zh-CN" sz="2000" b="0">
                <a:solidFill>
                  <a:srgbClr val="A31515"/>
                </a:solidFill>
                <a:latin typeface="Consolas" panose="020B0609020204030204" pitchFamily="49" charset="0"/>
              </a:rPr>
              <a:t>' '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cout &lt;&lt; endl;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2000" b="0">
                <a:latin typeface="Consolas" panose="020B0609020204030204" pitchFamily="49" charset="0"/>
              </a:rPr>
              <a:t>} // fib2.cpp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EECAF0-10F7-C5A7-8DE8-33B6DBEE69EF}"/>
              </a:ext>
            </a:extLst>
          </p:cNvPr>
          <p:cNvSpPr txBox="1"/>
          <p:nvPr/>
        </p:nvSpPr>
        <p:spPr>
          <a:xfrm>
            <a:off x="465021" y="2176844"/>
            <a:ext cx="1241365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如何避免重复计算？若发现算过就再算！如何知道算过呢？</a:t>
            </a:r>
            <a:r>
              <a:rPr kumimoji="0" lang="zh-CN" altLang="en-US" sz="3200" b="1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备忘</a:t>
            </a:r>
            <a:r>
              <a:rPr kumimoji="0" lang="zh-CN" altLang="en-US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录！</a:t>
            </a:r>
          </a:p>
        </p:txBody>
      </p:sp>
    </p:spTree>
    <p:extLst>
      <p:ext uri="{BB962C8B-B14F-4D97-AF65-F5344CB8AC3E}">
        <p14:creationId xmlns:p14="http://schemas.microsoft.com/office/powerpoint/2010/main" val="316648570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62</a:t>
            </a:fld>
            <a:endParaRPr/>
          </a:p>
        </p:txBody>
      </p:sp>
      <p:sp>
        <p:nvSpPr>
          <p:cNvPr id="224" name="用递归算法来生成斐波那契序列"/>
          <p:cNvSpPr>
            <a:spLocks noGrp="1"/>
          </p:cNvSpPr>
          <p:nvPr>
            <p:ph type="title"/>
          </p:nvPr>
        </p:nvSpPr>
        <p:spPr>
          <a:xfrm>
            <a:off x="547201" y="354125"/>
            <a:ext cx="6085512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去掉重复调用后的输出结果</a:t>
            </a:r>
            <a:endParaRPr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2D2134-1F21-4579-8919-886DE1473E7E}"/>
              </a:ext>
            </a:extLst>
          </p:cNvPr>
          <p:cNvSpPr/>
          <p:nvPr/>
        </p:nvSpPr>
        <p:spPr>
          <a:xfrm>
            <a:off x="1369728" y="3402126"/>
            <a:ext cx="10265343" cy="42780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800">
                <a:latin typeface="Consolas" panose="020B0609020204030204" pitchFamily="49" charset="0"/>
              </a:rPr>
              <a:t>D:\&gt;g++ fib2.cpp</a:t>
            </a:r>
          </a:p>
          <a:p>
            <a:pPr algn="l">
              <a:lnSpc>
                <a:spcPct val="200000"/>
              </a:lnSpc>
            </a:pPr>
            <a:r>
              <a:rPr lang="zh-CN" altLang="en-US" sz="2800">
                <a:latin typeface="Consolas" panose="020B0609020204030204" pitchFamily="49" charset="0"/>
              </a:rPr>
              <a:t>D:\&gt;a</a:t>
            </a:r>
          </a:p>
          <a:p>
            <a:pPr algn="l">
              <a:lnSpc>
                <a:spcPct val="200000"/>
              </a:lnSpc>
            </a:pPr>
            <a:r>
              <a:rPr lang="zh-CN" altLang="en-US" sz="2800">
                <a:latin typeface="Consolas" panose="020B0609020204030204" pitchFamily="49" charset="0"/>
              </a:rPr>
              <a:t>fib(1) 1 fib(2) fib(0) 1 fib(3) 2 fib(4) 3 fib(5) 5 fib(6) 8 fib(7) 13 fib(8) 21 fib(9) 34 fib(10) 55 fib(11) 89 fib(12) 144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04A099-CD1F-AD92-8E8B-7EF8CAE9C473}"/>
              </a:ext>
            </a:extLst>
          </p:cNvPr>
          <p:cNvSpPr txBox="1"/>
          <p:nvPr/>
        </p:nvSpPr>
        <p:spPr>
          <a:xfrm>
            <a:off x="1281633" y="8051591"/>
            <a:ext cx="34881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果然没有重复的计算了！</a:t>
            </a:r>
          </a:p>
        </p:txBody>
      </p:sp>
    </p:spTree>
    <p:extLst>
      <p:ext uri="{BB962C8B-B14F-4D97-AF65-F5344CB8AC3E}">
        <p14:creationId xmlns:p14="http://schemas.microsoft.com/office/powerpoint/2010/main" val="398897944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228" name="【任务8.5】汉诺塔"/>
          <p:cNvSpPr>
            <a:spLocks noGrp="1"/>
          </p:cNvSpPr>
          <p:nvPr>
            <p:ph type="title"/>
          </p:nvPr>
        </p:nvSpPr>
        <p:spPr>
          <a:xfrm>
            <a:off x="547201" y="354125"/>
            <a:ext cx="4197077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 altLang="zh-CN"/>
              <a:t>8</a:t>
            </a:r>
            <a:r>
              <a:t>.5】汉诺塔</a:t>
            </a:r>
          </a:p>
        </p:txBody>
      </p:sp>
      <p:sp>
        <p:nvSpPr>
          <p:cNvPr id="229" name="Text Box 2"/>
          <p:cNvSpPr txBox="1"/>
          <p:nvPr/>
        </p:nvSpPr>
        <p:spPr>
          <a:xfrm>
            <a:off x="547201" y="2246203"/>
            <a:ext cx="12074095" cy="3015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>
            <a:normAutofit lnSpcReduction="10000"/>
          </a:bodyPr>
          <a:lstStyle/>
          <a:p>
            <a:pPr indent="714375" algn="just" defTabSz="1300480">
              <a:lnSpc>
                <a:spcPct val="130000"/>
              </a:lnSpc>
              <a:defRPr sz="3000" b="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相传，在古代印度</a:t>
            </a:r>
            <a:r>
              <a:rPr lang="zh-CN" altLang="en-US"/>
              <a:t>一座</a:t>
            </a:r>
            <a:r>
              <a:t>名为Bramah的</a:t>
            </a:r>
            <a:r>
              <a:rPr lang="zh-CN" altLang="en-US"/>
              <a:t>神</a:t>
            </a:r>
            <a:r>
              <a:t>庙中</a:t>
            </a:r>
            <a:r>
              <a:rPr lang="zh-CN" altLang="en-US"/>
              <a:t>，</a:t>
            </a:r>
            <a:r>
              <a:t>僧人们整天把三根柱子上的金盘倒来倒去，原来他们想把64个一个比一个小的金盘从一根柱子上移到另一根柱子上去。在盘子的移动过程中，要求</a:t>
            </a:r>
            <a:r>
              <a:rPr lang="zh-CN" altLang="en-US"/>
              <a:t>僧人们</a:t>
            </a:r>
            <a:r>
              <a:t>恪守下述规则：每次只允许移动一只盘，且大盘不得摞在小盘上面。请你帮助他们制定移盘的步骤！</a:t>
            </a:r>
          </a:p>
        </p:txBody>
      </p:sp>
      <p:pic>
        <p:nvPicPr>
          <p:cNvPr id="230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67" y="5999475"/>
            <a:ext cx="7000066" cy="3082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64</a:t>
            </a:fld>
            <a:endParaRPr/>
          </a:p>
        </p:txBody>
      </p:sp>
      <p:sp>
        <p:nvSpPr>
          <p:cNvPr id="234" name="Text Box 2"/>
          <p:cNvSpPr txBox="1"/>
          <p:nvPr/>
        </p:nvSpPr>
        <p:spPr>
          <a:xfrm>
            <a:off x="766516" y="2220976"/>
            <a:ext cx="11471768" cy="3512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indent="894080" algn="just" defTabSz="1300480">
              <a:lnSpc>
                <a:spcPct val="150000"/>
              </a:lnSpc>
              <a:defRPr sz="3000" b="0">
                <a:solidFill>
                  <a:schemeClr val="accent1">
                    <a:hueOff val="114395"/>
                    <a:lumOff val="-24975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有人可能会觉得这个问题很简单</a:t>
            </a:r>
            <a:r>
              <a:rPr lang="zh-CN" altLang="en-US"/>
              <a:t>。但</a:t>
            </a:r>
            <a:r>
              <a:t>实际上，如果真的动手进行数学推算就会发现：即便一秒钟移动一只盘子，按照上述规则，要将64只盘子从一个柱子移至另一个柱子上，需要大约</a:t>
            </a:r>
            <a:r>
              <a:rPr b="1"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5800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亿年</a:t>
            </a:r>
            <a:r>
              <a:t>！</a:t>
            </a:r>
          </a:p>
          <a:p>
            <a:pPr indent="894080" algn="just" defTabSz="1300480">
              <a:lnSpc>
                <a:spcPct val="150000"/>
              </a:lnSpc>
              <a:defRPr sz="3000" b="0">
                <a:solidFill>
                  <a:schemeClr val="accent1">
                    <a:hueOff val="114395"/>
                    <a:lumOff val="-24975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这个任务通常被称为汉诺(Hanoi)塔问题。解决这个问题最经典的算法就是递归。</a:t>
            </a:r>
          </a:p>
        </p:txBody>
      </p:sp>
      <p:pic>
        <p:nvPicPr>
          <p:cNvPr id="235" name="对象 2" descr="对象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14880" y="6604000"/>
            <a:ext cx="8182188" cy="257386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【任务8.5】汉诺塔">
            <a:extLst>
              <a:ext uri="{FF2B5EF4-FFF2-40B4-BE49-F238E27FC236}">
                <a16:creationId xmlns:a16="http://schemas.microsoft.com/office/drawing/2014/main" id="{ADA5F4EE-8792-4FE0-BC39-37B54D0B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4197077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</a:t>
            </a:r>
            <a:r>
              <a:rPr lang="en-US" altLang="zh-CN"/>
              <a:t>8</a:t>
            </a:r>
            <a:r>
              <a:t>.5】汉诺塔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矩形"/>
          <p:cNvSpPr/>
          <p:nvPr/>
        </p:nvSpPr>
        <p:spPr>
          <a:xfrm>
            <a:off x="86346" y="5225600"/>
            <a:ext cx="12832108" cy="405549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65</a:t>
            </a:fld>
            <a:endParaRPr/>
          </a:p>
        </p:txBody>
      </p:sp>
      <p:sp>
        <p:nvSpPr>
          <p:cNvPr id="239" name="看演示，理思路"/>
          <p:cNvSpPr>
            <a:spLocks noGrp="1"/>
          </p:cNvSpPr>
          <p:nvPr>
            <p:ph type="title"/>
          </p:nvPr>
        </p:nvSpPr>
        <p:spPr>
          <a:xfrm>
            <a:off x="547201" y="354125"/>
            <a:ext cx="3823858" cy="1152045"/>
          </a:xfrm>
          <a:prstGeom prst="rect">
            <a:avLst/>
          </a:prstGeom>
        </p:spPr>
        <p:txBody>
          <a:bodyPr/>
          <a:lstStyle/>
          <a:p>
            <a:r>
              <a:t>看演示，理思路</a:t>
            </a:r>
          </a:p>
        </p:txBody>
      </p:sp>
      <p:grpSp>
        <p:nvGrpSpPr>
          <p:cNvPr id="247" name="Group 5"/>
          <p:cNvGrpSpPr/>
          <p:nvPr/>
        </p:nvGrpSpPr>
        <p:grpSpPr>
          <a:xfrm>
            <a:off x="237067" y="5416409"/>
            <a:ext cx="12512605" cy="3761458"/>
            <a:chOff x="0" y="0"/>
            <a:chExt cx="12512604" cy="3761457"/>
          </a:xfrm>
        </p:grpSpPr>
        <p:sp>
          <p:nvSpPr>
            <p:cNvPr id="240" name="Rectangle 6"/>
            <p:cNvSpPr/>
            <p:nvPr/>
          </p:nvSpPr>
          <p:spPr>
            <a:xfrm>
              <a:off x="6328551" y="194168"/>
              <a:ext cx="268676" cy="3206046"/>
            </a:xfrm>
            <a:prstGeom prst="rect">
              <a:avLst/>
            </a:prstGeom>
            <a:gradFill flip="none" rotWithShape="1">
              <a:gsLst>
                <a:gs pos="0">
                  <a:srgbClr val="CCFFFF"/>
                </a:gs>
                <a:gs pos="100000">
                  <a:srgbClr val="5E7676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41" name="Rectangle 7"/>
            <p:cNvSpPr/>
            <p:nvPr/>
          </p:nvSpPr>
          <p:spPr>
            <a:xfrm>
              <a:off x="0" y="3418275"/>
              <a:ext cx="12512605" cy="343183"/>
            </a:xfrm>
            <a:prstGeom prst="rect">
              <a:avLst/>
            </a:prstGeom>
            <a:gradFill flip="none" rotWithShape="1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42" name="Rectangle 8"/>
            <p:cNvSpPr/>
            <p:nvPr/>
          </p:nvSpPr>
          <p:spPr>
            <a:xfrm>
              <a:off x="2451946" y="212231"/>
              <a:ext cx="268676" cy="3206045"/>
            </a:xfrm>
            <a:prstGeom prst="rect">
              <a:avLst/>
            </a:prstGeom>
            <a:gradFill flip="none" rotWithShape="1">
              <a:gsLst>
                <a:gs pos="0">
                  <a:srgbClr val="CCFFFF"/>
                </a:gs>
                <a:gs pos="100000">
                  <a:srgbClr val="5E7676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43" name="Rectangle 9"/>
            <p:cNvSpPr txBox="1"/>
            <p:nvPr/>
          </p:nvSpPr>
          <p:spPr>
            <a:xfrm>
              <a:off x="1763324" y="-1"/>
              <a:ext cx="546296" cy="75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spcBef>
                  <a:spcPts val="2700"/>
                </a:spcBef>
                <a:defRPr sz="4400">
                  <a:solidFill>
                    <a:srgbClr val="FFFF6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244" name="Rectangle 10"/>
            <p:cNvSpPr txBox="1"/>
            <p:nvPr/>
          </p:nvSpPr>
          <p:spPr>
            <a:xfrm>
              <a:off x="5633155" y="-1"/>
              <a:ext cx="515465" cy="75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spcBef>
                  <a:spcPts val="2700"/>
                </a:spcBef>
                <a:defRPr sz="4400">
                  <a:solidFill>
                    <a:srgbClr val="FFFF6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45" name="Rectangle 11"/>
            <p:cNvSpPr txBox="1"/>
            <p:nvPr/>
          </p:nvSpPr>
          <p:spPr>
            <a:xfrm>
              <a:off x="9455573" y="-1"/>
              <a:ext cx="546296" cy="75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spcBef>
                  <a:spcPts val="2700"/>
                </a:spcBef>
                <a:defRPr sz="4400">
                  <a:solidFill>
                    <a:srgbClr val="FFFF6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246" name="Rectangle 12"/>
            <p:cNvSpPr/>
            <p:nvPr/>
          </p:nvSpPr>
          <p:spPr>
            <a:xfrm>
              <a:off x="10078720" y="194168"/>
              <a:ext cx="268676" cy="3206046"/>
            </a:xfrm>
            <a:prstGeom prst="rect">
              <a:avLst/>
            </a:prstGeom>
            <a:gradFill flip="none" rotWithShape="1">
              <a:gsLst>
                <a:gs pos="0">
                  <a:srgbClr val="CCFFFF"/>
                </a:gs>
                <a:gs pos="100000">
                  <a:srgbClr val="5E7676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  <p:grpSp>
        <p:nvGrpSpPr>
          <p:cNvPr id="250" name="AutoShape 13"/>
          <p:cNvGrpSpPr/>
          <p:nvPr/>
        </p:nvGrpSpPr>
        <p:grpSpPr>
          <a:xfrm>
            <a:off x="1216942" y="8274756"/>
            <a:ext cx="3154116" cy="566702"/>
            <a:chOff x="0" y="0"/>
            <a:chExt cx="3154114" cy="566701"/>
          </a:xfrm>
        </p:grpSpPr>
        <p:sp>
          <p:nvSpPr>
            <p:cNvPr id="248" name="圆角矩形"/>
            <p:cNvSpPr/>
            <p:nvPr/>
          </p:nvSpPr>
          <p:spPr>
            <a:xfrm>
              <a:off x="0" y="0"/>
              <a:ext cx="3154115" cy="566702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66FF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487680" indent="-487680" defTabSz="1300480">
                <a:spcBef>
                  <a:spcPts val="2700"/>
                </a:spcBef>
                <a:defRPr sz="4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49" name="1"/>
            <p:cNvSpPr txBox="1"/>
            <p:nvPr/>
          </p:nvSpPr>
          <p:spPr>
            <a:xfrm>
              <a:off x="27663" y="53350"/>
              <a:ext cx="3098789" cy="46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marL="487680" indent="-487680" defTabSz="1300480">
                <a:spcBef>
                  <a:spcPts val="1500"/>
                </a:spcBef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51" name="Text Box 3"/>
          <p:cNvSpPr txBox="1"/>
          <p:nvPr/>
        </p:nvSpPr>
        <p:spPr>
          <a:xfrm>
            <a:off x="579120" y="2038657"/>
            <a:ext cx="12392942" cy="663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000" b="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怎样编写这种程序？先分析最简单的情况，搬一搬看，慢慢理出思路。</a:t>
            </a:r>
          </a:p>
        </p:txBody>
      </p:sp>
      <p:sp>
        <p:nvSpPr>
          <p:cNvPr id="252" name="Text Box 4"/>
          <p:cNvSpPr txBox="1"/>
          <p:nvPr/>
        </p:nvSpPr>
        <p:spPr>
          <a:xfrm>
            <a:off x="596659" y="3000284"/>
            <a:ext cx="12085885" cy="173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487680" indent="-487680" algn="l" defTabSz="1300480">
              <a:defRPr sz="3000" b="0">
                <a:solidFill>
                  <a:schemeClr val="accent1">
                    <a:hueOff val="114395"/>
                    <a:lumOff val="-24975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1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、在</a:t>
            </a:r>
            <a:r>
              <a:t>A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柱上只有一只盘子，假定盘号为</a:t>
            </a:r>
            <a:r>
              <a:t> 1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，这时只需将该盘从</a:t>
            </a:r>
            <a:r>
              <a:t> A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搬至</a:t>
            </a:r>
            <a:r>
              <a:t> C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，一次完成，移法输出为：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move 1# from A to C</a:t>
            </a:r>
            <a: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0351 -0.023037 -0.000830 -0.068063 -0.001025 -0.114707 C -0.001220 -0.161351 -0.001133 -0.209614 -0.000353 -0.239124 C 0.002427 -0.301394 -0.017023 -0.328014 0.016317 -0.374314 C 0.049647 -0.420614 0.029857 -0.404174 0.110587 -0.413204 L 0.489227 -0.411354 C 0.527162 -0.411354 0.552685 -0.400241 0.568723 -0.382242 C 0.584762 -0.364244 0.591317 -0.339359 0.591317 -0.311814 L 0.591317 -0.083804 C 0.590967 -0.057069 0.590880 -0.040576 0.590923 -0.028800 C 0.590967 -0.017024 0.591142 -0.009964 0.591317 -0.002094" pathEditMode="relative">
                                      <p:cBhvr>
                                        <p:cTn id="6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66</a:t>
            </a:fld>
            <a:endParaRPr/>
          </a:p>
        </p:txBody>
      </p:sp>
      <p:sp>
        <p:nvSpPr>
          <p:cNvPr id="256" name="矩形"/>
          <p:cNvSpPr/>
          <p:nvPr/>
        </p:nvSpPr>
        <p:spPr>
          <a:xfrm>
            <a:off x="86346" y="5225600"/>
            <a:ext cx="12832108" cy="405549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64" name="Group 3"/>
          <p:cNvGrpSpPr/>
          <p:nvPr/>
        </p:nvGrpSpPr>
        <p:grpSpPr>
          <a:xfrm>
            <a:off x="217029" y="5363915"/>
            <a:ext cx="12512605" cy="3761459"/>
            <a:chOff x="0" y="0"/>
            <a:chExt cx="12512604" cy="3761457"/>
          </a:xfrm>
        </p:grpSpPr>
        <p:sp>
          <p:nvSpPr>
            <p:cNvPr id="257" name="Rectangle 4"/>
            <p:cNvSpPr/>
            <p:nvPr/>
          </p:nvSpPr>
          <p:spPr>
            <a:xfrm>
              <a:off x="6328551" y="194168"/>
              <a:ext cx="268676" cy="3206046"/>
            </a:xfrm>
            <a:prstGeom prst="rect">
              <a:avLst/>
            </a:prstGeom>
            <a:gradFill flip="none" rotWithShape="1">
              <a:gsLst>
                <a:gs pos="0">
                  <a:srgbClr val="CCFFFF"/>
                </a:gs>
                <a:gs pos="100000">
                  <a:srgbClr val="5E7676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58" name="Rectangle 5"/>
            <p:cNvSpPr/>
            <p:nvPr/>
          </p:nvSpPr>
          <p:spPr>
            <a:xfrm>
              <a:off x="0" y="3418275"/>
              <a:ext cx="12512605" cy="343183"/>
            </a:xfrm>
            <a:prstGeom prst="rect">
              <a:avLst/>
            </a:prstGeom>
            <a:gradFill flip="none" rotWithShape="1">
              <a:gsLst>
                <a:gs pos="0">
                  <a:srgbClr val="99CCFF"/>
                </a:gs>
                <a:gs pos="100000">
                  <a:srgbClr val="475E7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59" name="Rectangle 6"/>
            <p:cNvSpPr/>
            <p:nvPr/>
          </p:nvSpPr>
          <p:spPr>
            <a:xfrm>
              <a:off x="2451946" y="212231"/>
              <a:ext cx="268676" cy="3206045"/>
            </a:xfrm>
            <a:prstGeom prst="rect">
              <a:avLst/>
            </a:prstGeom>
            <a:gradFill flip="none" rotWithShape="1">
              <a:gsLst>
                <a:gs pos="0">
                  <a:srgbClr val="CCFFFF"/>
                </a:gs>
                <a:gs pos="100000">
                  <a:srgbClr val="5E7676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60" name="Rectangle 7"/>
            <p:cNvSpPr txBox="1"/>
            <p:nvPr/>
          </p:nvSpPr>
          <p:spPr>
            <a:xfrm>
              <a:off x="1763324" y="-1"/>
              <a:ext cx="546296" cy="75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spcBef>
                  <a:spcPts val="2700"/>
                </a:spcBef>
                <a:defRPr sz="4400">
                  <a:solidFill>
                    <a:srgbClr val="FFFF6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261" name="Rectangle 8"/>
            <p:cNvSpPr txBox="1"/>
            <p:nvPr/>
          </p:nvSpPr>
          <p:spPr>
            <a:xfrm>
              <a:off x="5633155" y="-1"/>
              <a:ext cx="515465" cy="75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spcBef>
                  <a:spcPts val="2700"/>
                </a:spcBef>
                <a:defRPr sz="4400">
                  <a:solidFill>
                    <a:srgbClr val="FFFF6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62" name="Rectangle 9"/>
            <p:cNvSpPr txBox="1"/>
            <p:nvPr/>
          </p:nvSpPr>
          <p:spPr>
            <a:xfrm>
              <a:off x="9455573" y="-1"/>
              <a:ext cx="546296" cy="754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spcBef>
                  <a:spcPts val="2700"/>
                </a:spcBef>
                <a:defRPr sz="4400">
                  <a:solidFill>
                    <a:srgbClr val="FFFF6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263" name="Rectangle 10"/>
            <p:cNvSpPr/>
            <p:nvPr/>
          </p:nvSpPr>
          <p:spPr>
            <a:xfrm>
              <a:off x="10078720" y="194168"/>
              <a:ext cx="268676" cy="3206046"/>
            </a:xfrm>
            <a:prstGeom prst="rect">
              <a:avLst/>
            </a:prstGeom>
            <a:gradFill flip="none" rotWithShape="1">
              <a:gsLst>
                <a:gs pos="0">
                  <a:srgbClr val="CCFFFF"/>
                </a:gs>
                <a:gs pos="100000">
                  <a:srgbClr val="5E7676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  <p:grpSp>
        <p:nvGrpSpPr>
          <p:cNvPr id="267" name="AutoShape 11"/>
          <p:cNvGrpSpPr/>
          <p:nvPr/>
        </p:nvGrpSpPr>
        <p:grpSpPr>
          <a:xfrm>
            <a:off x="1196905" y="8222262"/>
            <a:ext cx="3154115" cy="566704"/>
            <a:chOff x="0" y="0"/>
            <a:chExt cx="3154114" cy="566702"/>
          </a:xfrm>
        </p:grpSpPr>
        <p:sp>
          <p:nvSpPr>
            <p:cNvPr id="265" name="圆角矩形"/>
            <p:cNvSpPr/>
            <p:nvPr/>
          </p:nvSpPr>
          <p:spPr>
            <a:xfrm>
              <a:off x="0" y="0"/>
              <a:ext cx="3154115" cy="566703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66FF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487680" indent="-487680" defTabSz="1300480">
                <a:spcBef>
                  <a:spcPts val="2700"/>
                </a:spcBef>
                <a:defRPr sz="4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66" name="2"/>
            <p:cNvSpPr txBox="1"/>
            <p:nvPr/>
          </p:nvSpPr>
          <p:spPr>
            <a:xfrm>
              <a:off x="27663" y="53351"/>
              <a:ext cx="3098789" cy="46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marL="487680" indent="-487680" defTabSz="1300480">
                <a:spcBef>
                  <a:spcPts val="1500"/>
                </a:spcBef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70" name="AutoShape 12"/>
          <p:cNvGrpSpPr/>
          <p:nvPr/>
        </p:nvGrpSpPr>
        <p:grpSpPr>
          <a:xfrm>
            <a:off x="1728610" y="7637055"/>
            <a:ext cx="2149405" cy="566703"/>
            <a:chOff x="0" y="0"/>
            <a:chExt cx="2149404" cy="566701"/>
          </a:xfrm>
        </p:grpSpPr>
        <p:sp>
          <p:nvSpPr>
            <p:cNvPr id="268" name="圆角矩形"/>
            <p:cNvSpPr/>
            <p:nvPr/>
          </p:nvSpPr>
          <p:spPr>
            <a:xfrm>
              <a:off x="0" y="0"/>
              <a:ext cx="2149405" cy="566702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66FF"/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487680" indent="-487680" defTabSz="1300480">
                <a:spcBef>
                  <a:spcPts val="2700"/>
                </a:spcBef>
                <a:defRPr sz="4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69" name="1"/>
            <p:cNvSpPr txBox="1"/>
            <p:nvPr/>
          </p:nvSpPr>
          <p:spPr>
            <a:xfrm>
              <a:off x="27663" y="53350"/>
              <a:ext cx="2094078" cy="46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marL="487680" indent="-487680" defTabSz="1300480">
                <a:spcBef>
                  <a:spcPts val="1500"/>
                </a:spcBef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71" name="Text Box 2"/>
          <p:cNvSpPr txBox="1"/>
          <p:nvPr/>
        </p:nvSpPr>
        <p:spPr>
          <a:xfrm>
            <a:off x="573079" y="1936864"/>
            <a:ext cx="9614953" cy="329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487680" indent="-487680" algn="l" defTabSz="1300480"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、在</a:t>
            </a:r>
            <a:r>
              <a:t> A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柱上有二只盘子，</a:t>
            </a:r>
            <a:r>
              <a:t>1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为小盘，</a:t>
            </a:r>
            <a:r>
              <a:t>2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为大盘。</a:t>
            </a:r>
          </a:p>
          <a:p>
            <a:pPr marL="487680" indent="-487680" algn="l" defTabSz="1300480"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第（</a:t>
            </a:r>
            <a:r>
              <a:t>1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）步将</a:t>
            </a:r>
            <a:r>
              <a:t>1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号盘从</a:t>
            </a:r>
            <a:r>
              <a:t>A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t>B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，这是为了让</a:t>
            </a:r>
            <a:r>
              <a:t> 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号盘能动；</a:t>
            </a:r>
          </a:p>
          <a:p>
            <a:pPr marL="487680" indent="-487680" algn="l" defTabSz="1300480"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第（</a:t>
            </a:r>
            <a:r>
              <a:t>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）步将</a:t>
            </a:r>
            <a:r>
              <a:t> 2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号盘从</a:t>
            </a:r>
            <a:r>
              <a:t>A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t> C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 marL="487680" indent="-487680" algn="l" defTabSz="1300480"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第（</a:t>
            </a:r>
            <a:r>
              <a:t>3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）步再将</a:t>
            </a:r>
            <a:r>
              <a:t> 1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号盘从</a:t>
            </a:r>
            <a:r>
              <a:t> B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t> C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 marL="487680" indent="-487680" algn="l" defTabSz="1300480"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0">
              <a:latin typeface="黑体"/>
              <a:ea typeface="黑体"/>
              <a:cs typeface="黑体"/>
              <a:sym typeface="黑体"/>
            </a:endParaRPr>
          </a:p>
          <a:p>
            <a:pPr marL="487680" indent="-487680" algn="l" defTabSz="1300480">
              <a:defRPr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这三步的搬法输出：</a:t>
            </a:r>
          </a:p>
        </p:txBody>
      </p:sp>
      <p:sp>
        <p:nvSpPr>
          <p:cNvPr id="272" name="Text Box 13"/>
          <p:cNvSpPr txBox="1"/>
          <p:nvPr/>
        </p:nvSpPr>
        <p:spPr>
          <a:xfrm>
            <a:off x="7316658" y="3535355"/>
            <a:ext cx="5492019" cy="150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lvl="2" indent="914400" algn="l" defTabSz="1300480"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move 1# from A to B</a:t>
            </a:r>
          </a:p>
          <a:p>
            <a:pPr lvl="2" indent="914400" algn="l" defTabSz="1300480"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move 2# from A to C</a:t>
            </a:r>
          </a:p>
          <a:p>
            <a:pPr lvl="2" indent="914400" algn="l" defTabSz="1300480"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move 1# from B to C</a:t>
            </a:r>
          </a:p>
        </p:txBody>
      </p:sp>
      <p:sp>
        <p:nvSpPr>
          <p:cNvPr id="23" name="看演示，理思路">
            <a:extLst>
              <a:ext uri="{FF2B5EF4-FFF2-40B4-BE49-F238E27FC236}">
                <a16:creationId xmlns:a16="http://schemas.microsoft.com/office/drawing/2014/main" id="{BEA0C494-A69D-4073-8111-8A5B903C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3823858" cy="1152045"/>
          </a:xfrm>
          <a:prstGeom prst="rect">
            <a:avLst/>
          </a:prstGeom>
        </p:spPr>
        <p:txBody>
          <a:bodyPr/>
          <a:lstStyle/>
          <a:p>
            <a:r>
              <a:t>看演示，理思路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2813E-6 -1.71875E-6 C -0.00037 -0.04053 -0.0011 -0.15836 -0.00013 -0.21012 C 0.00109 -0.26481 -0.00818 -0.28825 0.00781 -0.32894 C 0.02392 -0.36946 0.0144 -0.35514 0.05346 -0.36295 L 0.23718 -0.36133 C 0.25549 -0.36133 0.27087 -0.35237 0.28161 -0.3374 C 0.29235 -0.32259 0.29858 -0.30159 0.29858 -0.27734 L 0.29724 -0.07357 C 0.29736 -0.04655 0.29724 -0.02067 0.29712 0.00179 C 0.29712 0.02425 0.29699 0.04297 0.29724 0.05599 " pathEditMode="relative" rAng="0" ptsTypes="AAAAAAAAAA">
                                      <p:cBhvr>
                                        <p:cTn id="6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-153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0351 -0.023037 -0.000830 -0.068063 -0.001025 -0.114707 C -0.001220 -0.161351 -0.001133 -0.209614 -0.000353 -0.239124 C 0.002427 -0.301394 -0.017023 -0.328014 0.016317 -0.374314 C 0.049647 -0.420614 0.029857 -0.404174 0.110587 -0.413204 L 0.489227 -0.411354 C 0.527162 -0.411354 0.552685 -0.400241 0.568723 -0.382242 C 0.584762 -0.364244 0.591317 -0.339359 0.591317 -0.311814 L 0.591317 -0.083804 C 0.590967 -0.057069 0.590880 -0.040576 0.590923 -0.028800 C 0.590967 -0.017024 0.591142 -0.009964 0.591317 -0.002094" pathEditMode="relative">
                                      <p:cBhvr>
                                        <p:cTn id="9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24 0.05599 C 0.30224 0.0057 0.28491 -0.18636 0.29577 -0.25504 C 0.30676 -0.3234 0.32617 -0.33756 0.36255 -0.35319 L 0.51391 -0.34961 C 0.53222 -0.34961 0.55005 -0.34049 0.56311 -0.32471 C 0.57617 -0.30892 0.58471 -0.28629 0.58471 -0.25944 L 0.58471 -0.03776 C 0.58471 -0.02637 0.58471 -0.01513 0.58471 -0.0039 C 0.58471 -0.00309 0.58471 -0.00228 0.58471 -0.00163 " pathEditMode="relative" rAng="0" ptsTypes="AAAAAAAAA">
                                      <p:cBhvr>
                                        <p:cTn id="12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1" y="-204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4" build="p" bldLvl="5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67</a:t>
            </a:fld>
            <a:endParaRPr/>
          </a:p>
        </p:txBody>
      </p:sp>
      <p:sp>
        <p:nvSpPr>
          <p:cNvPr id="276" name="Text Box 2"/>
          <p:cNvSpPr txBox="1"/>
          <p:nvPr/>
        </p:nvSpPr>
        <p:spPr>
          <a:xfrm>
            <a:off x="734189" y="2415920"/>
            <a:ext cx="12082804" cy="6195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487680" indent="-487680" algn="l" defTabSz="1300480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3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、在</a:t>
            </a:r>
            <a:r>
              <a:t>A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柱上有</a:t>
            </a:r>
            <a:r>
              <a:t>3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只盘子，从小到大分别为</a:t>
            </a:r>
            <a:r>
              <a:t>1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号，</a:t>
            </a:r>
            <a:r>
              <a:t>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号，</a:t>
            </a:r>
            <a:r>
              <a:t>3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</a:t>
            </a:r>
          </a:p>
          <a:p>
            <a:pPr marL="487680" indent="-487680" algn="l" defTabSz="1300480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黑体"/>
              <a:ea typeface="黑体"/>
              <a:cs typeface="黑体"/>
              <a:sym typeface="黑体"/>
            </a:endParaRPr>
          </a:p>
          <a:p>
            <a:pPr marL="487680" indent="-487680" algn="l" defTabSz="1300480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第（</a:t>
            </a:r>
            <a:r>
              <a:t>1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）步</a:t>
            </a:r>
            <a:r>
              <a:t>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将</a:t>
            </a:r>
            <a:r>
              <a:t>1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号盘和</a:t>
            </a:r>
            <a:r>
              <a:t>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号盘视为一个整体；先将二者作为整体从</a:t>
            </a:r>
            <a:r>
              <a:t>A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t>B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，给</a:t>
            </a:r>
            <a:r>
              <a:t>3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号盘创造能够一次移至</a:t>
            </a:r>
            <a:r>
              <a:t>C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的机会。这步记为</a:t>
            </a:r>
            <a: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move(2,</a:t>
            </a:r>
            <a:r>
              <a:rPr lang="en-US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A, C, B)</a:t>
            </a:r>
            <a:r>
              <a:t>，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意思是将上面的</a:t>
            </a:r>
            <a:r>
              <a:t>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只盘子作为整体从</a:t>
            </a:r>
            <a:r>
              <a:t>A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借助</a:t>
            </a:r>
            <a:r>
              <a:t>C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t>B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。</a:t>
            </a:r>
          </a:p>
          <a:p>
            <a:pPr marL="487680" indent="-487680" algn="l" defTabSz="1300480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黑体"/>
              <a:ea typeface="黑体"/>
              <a:cs typeface="黑体"/>
              <a:sym typeface="黑体"/>
            </a:endParaRPr>
          </a:p>
          <a:p>
            <a:pPr marL="487680" indent="-487680" algn="l" defTabSz="1300480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第（</a:t>
            </a:r>
            <a:r>
              <a:t>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）步</a:t>
            </a:r>
            <a:r>
              <a:t>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将</a:t>
            </a:r>
            <a:r>
              <a:t>3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号盘从</a:t>
            </a:r>
            <a:r>
              <a:t>A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t>C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，一次到位。记为</a:t>
            </a:r>
          </a:p>
          <a:p>
            <a:pPr marL="487680" indent="-487680" algn="l" defTabSz="1300480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move 3# from A to C</a:t>
            </a:r>
          </a:p>
          <a:p>
            <a:pPr marL="487680" indent="-487680" algn="l" defTabSz="1300480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487680" indent="-487680" algn="l" defTabSz="1300480">
              <a:lnSpc>
                <a:spcPct val="12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第（</a:t>
            </a:r>
            <a:r>
              <a:t>3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）步</a:t>
            </a:r>
            <a:r>
              <a:t>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处于</a:t>
            </a:r>
            <a:r>
              <a:t>B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上的作为一个整体的</a:t>
            </a:r>
            <a:r>
              <a:t>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只盘子，再移至</a:t>
            </a:r>
            <a:r>
              <a:t>C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。这步记为</a:t>
            </a:r>
            <a: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move(2, B, A, C)</a:t>
            </a:r>
            <a:r>
              <a:t>，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意思是将</a:t>
            </a:r>
            <a:r>
              <a:t>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只盘子作为整体从</a:t>
            </a:r>
            <a:r>
              <a:t>B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借助</a:t>
            </a:r>
            <a:r>
              <a:t>A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t>C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。</a:t>
            </a:r>
          </a:p>
        </p:txBody>
      </p:sp>
      <p:sp>
        <p:nvSpPr>
          <p:cNvPr id="7" name="看演示，理思路">
            <a:extLst>
              <a:ext uri="{FF2B5EF4-FFF2-40B4-BE49-F238E27FC236}">
                <a16:creationId xmlns:a16="http://schemas.microsoft.com/office/drawing/2014/main" id="{2B8106A4-59E2-4912-A836-C877B9BC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3823858" cy="1152045"/>
          </a:xfrm>
          <a:prstGeom prst="rect">
            <a:avLst/>
          </a:prstGeom>
        </p:spPr>
        <p:txBody>
          <a:bodyPr/>
          <a:lstStyle/>
          <a:p>
            <a:r>
              <a:t>看演示，理思路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68</a:t>
            </a:fld>
            <a:endParaRPr/>
          </a:p>
        </p:txBody>
      </p:sp>
      <p:sp>
        <p:nvSpPr>
          <p:cNvPr id="291" name="Text Box 2"/>
          <p:cNvSpPr txBox="1"/>
          <p:nvPr/>
        </p:nvSpPr>
        <p:spPr>
          <a:xfrm>
            <a:off x="579119" y="3032963"/>
            <a:ext cx="12392944" cy="4543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487680" indent="-487680" algn="l" defTabSz="1300480">
              <a:lnSpc>
                <a:spcPct val="130000"/>
              </a:lnSpc>
              <a:spcBef>
                <a:spcPts val="1600"/>
              </a:spcBef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4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、从题目的约束条件看，大盘上可以随便摞小盘，相反则不允许。在将</a:t>
            </a:r>
            <a:r>
              <a:rPr dirty="0"/>
              <a:t>1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号和</a:t>
            </a:r>
            <a:r>
              <a:rPr dirty="0"/>
              <a:t>2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号盘当整体从</a:t>
            </a:r>
            <a:r>
              <a:rPr dirty="0"/>
              <a:t>A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rPr dirty="0"/>
              <a:t>B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的过程中</a:t>
            </a:r>
            <a:r>
              <a:rPr lang="zh-CN" altLang="en-US" b="0" dirty="0">
                <a:latin typeface="黑体"/>
                <a:ea typeface="黑体"/>
                <a:cs typeface="黑体"/>
                <a:sym typeface="黑体"/>
              </a:rPr>
              <a:t>，</a:t>
            </a:r>
            <a:br>
              <a:rPr lang="en-US" altLang="zh-CN" b="0" dirty="0">
                <a:latin typeface="黑体"/>
                <a:ea typeface="黑体"/>
                <a:cs typeface="黑体"/>
                <a:sym typeface="黑体"/>
              </a:rPr>
            </a:br>
            <a:r>
              <a:rPr dirty="0"/>
              <a:t>move(2, A, C, B)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实际上是分解为以下三步</a:t>
            </a:r>
            <a:r>
              <a:rPr dirty="0"/>
              <a:t>	</a:t>
            </a:r>
          </a:p>
          <a:p>
            <a:pPr marL="487680" indent="-487680" algn="l" defTabSz="1300480">
              <a:lnSpc>
                <a:spcPct val="130000"/>
              </a:lnSpc>
              <a:spcBef>
                <a:spcPts val="1600"/>
              </a:spcBef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	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第</a:t>
            </a:r>
            <a:r>
              <a:rPr lang="en-US" altLang="zh-CN" dirty="0"/>
              <a:t>1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步：</a:t>
            </a:r>
            <a:r>
              <a:rPr dirty="0"/>
              <a:t>move 1# form A to C;</a:t>
            </a:r>
          </a:p>
          <a:p>
            <a:pPr marL="487680" indent="-487680" algn="l" defTabSz="1300480">
              <a:lnSpc>
                <a:spcPct val="130000"/>
              </a:lnSpc>
              <a:spcBef>
                <a:spcPts val="1600"/>
              </a:spcBef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	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第</a:t>
            </a:r>
            <a:r>
              <a:rPr lang="en-US" altLang="zh-CN" dirty="0"/>
              <a:t>2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步：</a:t>
            </a:r>
            <a:r>
              <a:rPr dirty="0"/>
              <a:t>move 2# form A to B;</a:t>
            </a:r>
          </a:p>
          <a:p>
            <a:pPr marL="487680" indent="-487680" algn="l" defTabSz="1300480">
              <a:lnSpc>
                <a:spcPct val="130000"/>
              </a:lnSpc>
              <a:spcBef>
                <a:spcPts val="1600"/>
              </a:spcBef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	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第</a:t>
            </a:r>
            <a:r>
              <a:rPr lang="en-US" altLang="zh-CN" dirty="0"/>
              <a:t>3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步：</a:t>
            </a:r>
            <a:r>
              <a:rPr dirty="0"/>
              <a:t>move 1# form C to B;</a:t>
            </a:r>
          </a:p>
        </p:txBody>
      </p:sp>
      <p:sp>
        <p:nvSpPr>
          <p:cNvPr id="7" name="看演示，理思路">
            <a:extLst>
              <a:ext uri="{FF2B5EF4-FFF2-40B4-BE49-F238E27FC236}">
                <a16:creationId xmlns:a16="http://schemas.microsoft.com/office/drawing/2014/main" id="{6B74C711-D411-4D39-BB8F-222962EB9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3823858" cy="1152045"/>
          </a:xfrm>
          <a:prstGeom prst="rect">
            <a:avLst/>
          </a:prstGeom>
        </p:spPr>
        <p:txBody>
          <a:bodyPr/>
          <a:lstStyle/>
          <a:p>
            <a:r>
              <a:t>看演示，理思路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69</a:t>
            </a:fld>
            <a:endParaRPr/>
          </a:p>
        </p:txBody>
      </p:sp>
      <p:sp>
        <p:nvSpPr>
          <p:cNvPr id="295" name="Text Box 2"/>
          <p:cNvSpPr txBox="1"/>
          <p:nvPr/>
        </p:nvSpPr>
        <p:spPr>
          <a:xfrm>
            <a:off x="547200" y="2477233"/>
            <a:ext cx="12151671" cy="5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lvl="1" indent="804863" algn="l" defTabSz="1300480">
              <a:lnSpc>
                <a:spcPct val="120000"/>
              </a:lnSpc>
              <a:spcBef>
                <a:spcPts val="1600"/>
              </a:spcBef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经过以上步骤，将</a:t>
            </a:r>
            <a:r>
              <a:rPr dirty="0"/>
              <a:t> 1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号和</a:t>
            </a:r>
            <a:r>
              <a:rPr dirty="0"/>
              <a:t> 2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号盘作为整体从</a:t>
            </a:r>
            <a:r>
              <a:rPr dirty="0"/>
              <a:t> A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rPr dirty="0"/>
              <a:t> </a:t>
            </a:r>
            <a:r>
              <a:rPr dirty="0" err="1"/>
              <a:t>B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，为</a:t>
            </a:r>
            <a:r>
              <a:rPr dirty="0"/>
              <a:t> 3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号盘从</a:t>
            </a:r>
            <a:r>
              <a:rPr dirty="0"/>
              <a:t> A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rPr dirty="0"/>
              <a:t> C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创造了条件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  <a:p>
            <a:pPr indent="804863" algn="l" defTabSz="1300480">
              <a:lnSpc>
                <a:spcPct val="120000"/>
              </a:lnSpc>
              <a:spcBef>
                <a:spcPts val="1600"/>
              </a:spcBef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latin typeface="黑体"/>
                <a:ea typeface="黑体"/>
                <a:cs typeface="黑体"/>
                <a:sym typeface="黑体"/>
              </a:rPr>
              <a:t>同样，</a:t>
            </a:r>
            <a:r>
              <a:rPr dirty="0"/>
              <a:t>3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号盘一旦到了</a:t>
            </a:r>
            <a:r>
              <a:rPr dirty="0"/>
              <a:t> </a:t>
            </a:r>
            <a:r>
              <a:rPr dirty="0" err="1"/>
              <a:t>C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，就要考虑如何实现将</a:t>
            </a:r>
            <a:r>
              <a:rPr dirty="0"/>
              <a:t> 1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号和</a:t>
            </a:r>
            <a:r>
              <a:rPr dirty="0"/>
              <a:t> 2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号盘当整体从</a:t>
            </a:r>
            <a:r>
              <a:rPr dirty="0"/>
              <a:t> B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rPr dirty="0"/>
              <a:t> C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的过程了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。</a:t>
            </a:r>
            <a:endParaRPr lang="en-US" b="0" dirty="0">
              <a:latin typeface="黑体"/>
              <a:ea typeface="黑体"/>
              <a:cs typeface="黑体"/>
              <a:sym typeface="黑体"/>
            </a:endParaRPr>
          </a:p>
          <a:p>
            <a:pPr marL="457200" indent="347663" algn="l" defTabSz="1300480">
              <a:lnSpc>
                <a:spcPct val="120000"/>
              </a:lnSpc>
              <a:spcBef>
                <a:spcPts val="1600"/>
              </a:spcBef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实际上</a:t>
            </a:r>
            <a:r>
              <a:rPr dirty="0"/>
              <a:t>  move( 2, B, A, C )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也要分解为三步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804863" indent="269875" algn="l" defTabSz="1300480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latin typeface="黑体"/>
                <a:ea typeface="黑体"/>
                <a:cs typeface="黑体"/>
                <a:sym typeface="黑体"/>
              </a:rPr>
              <a:t>第</a:t>
            </a:r>
            <a:r>
              <a:rPr dirty="0"/>
              <a:t>1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步：</a:t>
            </a:r>
            <a:r>
              <a:rPr dirty="0"/>
              <a:t>move 1# form B to A;</a:t>
            </a:r>
          </a:p>
          <a:p>
            <a:pPr marL="804863" indent="269875" algn="l" defTabSz="1300480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latin typeface="黑体"/>
                <a:ea typeface="黑体"/>
                <a:cs typeface="黑体"/>
                <a:sym typeface="黑体"/>
              </a:rPr>
              <a:t>第</a:t>
            </a:r>
            <a:r>
              <a:rPr dirty="0"/>
              <a:t>2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步：</a:t>
            </a:r>
            <a:r>
              <a:rPr dirty="0"/>
              <a:t>move 2# form B to C;</a:t>
            </a:r>
          </a:p>
          <a:p>
            <a:pPr marL="804863" indent="269875" algn="l" defTabSz="1300480">
              <a:lnSpc>
                <a:spcPct val="12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latin typeface="黑体"/>
                <a:ea typeface="黑体"/>
                <a:cs typeface="黑体"/>
                <a:sym typeface="黑体"/>
              </a:rPr>
              <a:t>第</a:t>
            </a:r>
            <a:r>
              <a:rPr dirty="0"/>
              <a:t>3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步：</a:t>
            </a:r>
            <a:r>
              <a:rPr dirty="0"/>
              <a:t>move 1# form A to C;</a:t>
            </a:r>
          </a:p>
        </p:txBody>
      </p:sp>
      <p:sp>
        <p:nvSpPr>
          <p:cNvPr id="7" name="看演示，理思路">
            <a:extLst>
              <a:ext uri="{FF2B5EF4-FFF2-40B4-BE49-F238E27FC236}">
                <a16:creationId xmlns:a16="http://schemas.microsoft.com/office/drawing/2014/main" id="{709AB7DB-8ECA-4923-B849-5F7C388B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3823858" cy="1152045"/>
          </a:xfrm>
          <a:prstGeom prst="rect">
            <a:avLst/>
          </a:prstGeom>
        </p:spPr>
        <p:txBody>
          <a:bodyPr/>
          <a:lstStyle/>
          <a:p>
            <a:r>
              <a:t>看演示，理思路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 dirty="0"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latin typeface="Consolas" panose="020B0609020204030204" pitchFamily="49" charset="0"/>
              </a:rPr>
              <a:t> 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 dirty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 dirty="0">
                <a:latin typeface="Consolas" panose="020B0609020204030204" pitchFamily="49" charset="0"/>
              </a:rPr>
              <a:t> *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, *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 dirty="0"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endParaRPr lang="zh-CN" altLang="en-US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latin typeface="Consolas" panose="020B0609020204030204" pitchFamily="49" charset="0"/>
              </a:rPr>
              <a:t> (</a:t>
            </a: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latin typeface="Consolas" panose="020B0609020204030204" pitchFamily="49" charset="0"/>
              </a:rPr>
              <a:t> 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latin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 dirty="0">
                <a:latin typeface="Consolas" panose="020B0609020204030204" pitchFamily="49" charset="0"/>
              </a:rPr>
              <a:t>; 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latin typeface="Consolas" panose="020B0609020204030204" pitchFamily="49" charset="0"/>
              </a:rPr>
              <a:t>&lt;=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 dirty="0">
                <a:latin typeface="Consolas" panose="020B0609020204030204" pitchFamily="49" charset="0"/>
              </a:rPr>
              <a:t>; 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 dirty="0"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endParaRPr lang="zh-CN" altLang="en-US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3E78524-5597-5B73-A63F-D624E33DAB58}"/>
              </a:ext>
            </a:extLst>
          </p:cNvPr>
          <p:cNvSpPr/>
          <p:nvPr/>
        </p:nvSpPr>
        <p:spPr>
          <a:xfrm>
            <a:off x="6222037" y="983238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680566C-5F18-F8B9-1727-CA3735B17359}"/>
              </a:ext>
            </a:extLst>
          </p:cNvPr>
          <p:cNvSpPr txBox="1"/>
          <p:nvPr/>
        </p:nvSpPr>
        <p:spPr>
          <a:xfrm>
            <a:off x="6151204" y="370948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DEEAF8-3072-A813-E317-8A07F55DD59F}"/>
              </a:ext>
            </a:extLst>
          </p:cNvPr>
          <p:cNvSpPr/>
          <p:nvPr/>
        </p:nvSpPr>
        <p:spPr>
          <a:xfrm>
            <a:off x="6222037" y="3021006"/>
            <a:ext cx="4582160" cy="4659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2000" b="0" dirty="0"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 dirty="0">
                <a:latin typeface="Consolas" panose="020B0609020204030204" pitchFamily="49" charset="0"/>
              </a:rPr>
              <a:t>{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    </a:t>
            </a: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2000" b="0" dirty="0"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latin typeface="Consolas" panose="020B0609020204030204" pitchFamily="49" charset="0"/>
              </a:rPr>
              <a:t>num;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    </a:t>
            </a:r>
            <a:r>
              <a:rPr lang="en-US" altLang="zh-CN" sz="2000" b="0" dirty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zh-CN" altLang="en-US" sz="2000" b="0" dirty="0">
                <a:latin typeface="Consolas" panose="020B0609020204030204" pitchFamily="49" charset="0"/>
              </a:rPr>
              <a:t>* </a:t>
            </a:r>
            <a:r>
              <a:rPr lang="en-US" altLang="zh-CN" sz="2000" b="0" dirty="0">
                <a:latin typeface="Consolas" panose="020B0609020204030204" pitchFamily="49" charset="0"/>
              </a:rPr>
              <a:t>next;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};</a:t>
            </a:r>
            <a:r>
              <a:rPr lang="zh-CN" altLang="en-US" sz="2000" b="0" dirty="0">
                <a:latin typeface="Consolas" panose="020B0609020204030204" pitchFamily="49" charset="0"/>
              </a:rPr>
              <a:t>  </a:t>
            </a:r>
            <a:r>
              <a:rPr lang="en-US" altLang="zh-CN" sz="2000" b="0" dirty="0">
                <a:latin typeface="Consolas" panose="020B0609020204030204" pitchFamily="49" charset="0"/>
              </a:rPr>
              <a:t>/</a:t>
            </a:r>
            <a:r>
              <a:rPr lang="zh-CN" altLang="en-US" sz="2000" b="0" dirty="0">
                <a:latin typeface="Consolas" panose="020B0609020204030204" pitchFamily="49" charset="0"/>
              </a:rPr>
              <a:t>*链表的定义*</a:t>
            </a:r>
            <a:r>
              <a:rPr lang="en-US" altLang="zh-CN" sz="2000" b="0" dirty="0">
                <a:latin typeface="Consolas" panose="020B0609020204030204" pitchFamily="49" charset="0"/>
              </a:rPr>
              <a:t>/</a:t>
            </a:r>
          </a:p>
          <a:p>
            <a:pPr algn="l">
              <a:lnSpc>
                <a:spcPct val="150000"/>
              </a:lnSpc>
            </a:pPr>
            <a:endParaRPr lang="en-US" altLang="zh-CN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zh-CN" altLang="en-US" sz="2000" b="0" dirty="0">
                <a:latin typeface="Consolas" panose="020B0609020204030204" pitchFamily="49" charset="0"/>
              </a:rPr>
              <a:t> *</a:t>
            </a:r>
            <a:r>
              <a:rPr lang="en-US" altLang="zh-CN" sz="2000" b="0" dirty="0">
                <a:latin typeface="Consolas" panose="020B0609020204030204" pitchFamily="49" charset="0"/>
              </a:rPr>
              <a:t>head,</a:t>
            </a:r>
            <a:r>
              <a:rPr lang="zh-CN" altLang="en-US" sz="2000" b="0" dirty="0">
                <a:latin typeface="Consolas" panose="020B0609020204030204" pitchFamily="49" charset="0"/>
              </a:rPr>
              <a:t> *</a:t>
            </a:r>
            <a:r>
              <a:rPr lang="en-US" altLang="zh-CN" sz="2000" b="0" dirty="0">
                <a:latin typeface="Consolas" panose="020B0609020204030204" pitchFamily="49" charset="0"/>
              </a:rPr>
              <a:t>tail;</a:t>
            </a:r>
          </a:p>
          <a:p>
            <a:pPr algn="l">
              <a:lnSpc>
                <a:spcPct val="150000"/>
              </a:lnSpc>
            </a:pPr>
            <a:endParaRPr lang="en-US" altLang="zh-CN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2000" b="0" dirty="0"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latin typeface="Consolas" panose="020B0609020204030204" pitchFamily="49" charset="0"/>
              </a:rPr>
              <a:t>main(){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    </a:t>
            </a:r>
            <a:r>
              <a:rPr lang="en-US" altLang="zh-CN" sz="2000" b="0" dirty="0">
                <a:latin typeface="Consolas" panose="020B0609020204030204" pitchFamily="49" charset="0"/>
              </a:rPr>
              <a:t>/</a:t>
            </a:r>
            <a:r>
              <a:rPr lang="zh-CN" altLang="en-US" sz="2000" b="0" dirty="0">
                <a:latin typeface="Consolas" panose="020B0609020204030204" pitchFamily="49" charset="0"/>
              </a:rPr>
              <a:t>*此处省略*</a:t>
            </a:r>
            <a:r>
              <a:rPr lang="en-US" altLang="zh-CN" sz="2000" b="0" dirty="0">
                <a:latin typeface="Consolas" panose="020B0609020204030204" pitchFamily="49" charset="0"/>
              </a:rPr>
              <a:t>/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}</a:t>
            </a:r>
            <a:r>
              <a:rPr lang="zh-CN" altLang="en-US" sz="2000" b="0" dirty="0">
                <a:latin typeface="Consolas" panose="020B0609020204030204" pitchFamily="49" charset="0"/>
              </a:rPr>
              <a:t> </a:t>
            </a:r>
            <a:endParaRPr lang="en-US" altLang="zh-CN" sz="2000" b="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15FBC1-BB05-9F33-AEAD-50D07214A364}"/>
              </a:ext>
            </a:extLst>
          </p:cNvPr>
          <p:cNvSpPr/>
          <p:nvPr/>
        </p:nvSpPr>
        <p:spPr>
          <a:xfrm>
            <a:off x="9338863" y="983238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D12FBE-1886-9D01-8D7B-204B4164934B}"/>
              </a:ext>
            </a:extLst>
          </p:cNvPr>
          <p:cNvSpPr txBox="1"/>
          <p:nvPr/>
        </p:nvSpPr>
        <p:spPr>
          <a:xfrm>
            <a:off x="9268030" y="370948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Consolas" panose="020B0609020204030204" pitchFamily="49" charset="0"/>
                <a:ea typeface="微软雅黑" panose="020B0503020204020204" pitchFamily="34" charset="-122"/>
              </a:rPr>
              <a:t>tail</a:t>
            </a:r>
            <a:endParaRPr kumimoji="0" lang="zh-CN" altLang="en-US" sz="32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6207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70</a:t>
            </a:fld>
            <a:endParaRPr/>
          </a:p>
        </p:txBody>
      </p:sp>
      <p:sp>
        <p:nvSpPr>
          <p:cNvPr id="299" name="Text Box 2"/>
          <p:cNvSpPr txBox="1"/>
          <p:nvPr/>
        </p:nvSpPr>
        <p:spPr>
          <a:xfrm>
            <a:off x="487756" y="2022691"/>
            <a:ext cx="12029289" cy="194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487680" indent="-487680" algn="l" defTabSz="1300480">
              <a:lnSpc>
                <a:spcPct val="120000"/>
              </a:lnSpc>
              <a:spcBef>
                <a:spcPts val="1000"/>
              </a:spcBef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5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、</a:t>
            </a:r>
            <a:r>
              <a:t>move(2, A, C, B)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的意思是：要将</a:t>
            </a:r>
            <a:r>
              <a:t>2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只盘子从</a:t>
            </a:r>
            <a:r>
              <a:t>A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搬至</a:t>
            </a:r>
            <a:r>
              <a:t>B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，但没有</a:t>
            </a:r>
            <a:r>
              <a:t>C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是不行的，因为第（</a:t>
            </a:r>
            <a:r>
              <a:t>1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）</a:t>
            </a:r>
            <a:r>
              <a:t>.1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步就要将</a:t>
            </a:r>
            <a:r>
              <a:t>1#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盘从</a:t>
            </a:r>
            <a:r>
              <a:t>A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移到</a:t>
            </a:r>
            <a:r>
              <a:t>C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，给</a:t>
            </a:r>
            <a:r>
              <a:t>2#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盘创造条件从</a:t>
            </a:r>
            <a:r>
              <a:t>A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t>B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，然后再把</a:t>
            </a:r>
            <a:r>
              <a:t>1#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盘从</a:t>
            </a:r>
            <a:r>
              <a:t>C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t>B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。</a:t>
            </a:r>
          </a:p>
        </p:txBody>
      </p:sp>
      <p:sp>
        <p:nvSpPr>
          <p:cNvPr id="300" name="6、函数move(n, A, B, C)的功能是：将n只盘子从A借助B搬到C，输出相应的搬移方法（文字形式）。"/>
          <p:cNvSpPr txBox="1"/>
          <p:nvPr/>
        </p:nvSpPr>
        <p:spPr>
          <a:xfrm>
            <a:off x="475341" y="4482822"/>
            <a:ext cx="5174313" cy="255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87680" indent="-487680" algn="l" defTabSz="1300480">
              <a:lnSpc>
                <a:spcPct val="120000"/>
              </a:lnSpc>
              <a:spcBef>
                <a:spcPts val="1000"/>
              </a:spcBef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6、函数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黑体"/>
                <a:ea typeface="黑体"/>
                <a:cs typeface="黑体"/>
                <a:sym typeface="黑体"/>
              </a:rPr>
              <a:t>move(n, A, B, C)的功能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是：将n只盘子从A借助B搬到C，输出相应的搬移方法（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黑体"/>
                <a:ea typeface="黑体"/>
                <a:cs typeface="黑体"/>
                <a:sym typeface="黑体"/>
              </a:rPr>
              <a:t>文字形式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）。</a:t>
            </a:r>
          </a:p>
        </p:txBody>
      </p:sp>
      <p:pic>
        <p:nvPicPr>
          <p:cNvPr id="30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231" y="4656596"/>
            <a:ext cx="10353621" cy="486602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看演示，理思路">
            <a:extLst>
              <a:ext uri="{FF2B5EF4-FFF2-40B4-BE49-F238E27FC236}">
                <a16:creationId xmlns:a16="http://schemas.microsoft.com/office/drawing/2014/main" id="{35609196-8D91-4B58-A584-7CD7B839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3823858" cy="1152045"/>
          </a:xfrm>
          <a:prstGeom prst="rect">
            <a:avLst/>
          </a:prstGeom>
        </p:spPr>
        <p:txBody>
          <a:bodyPr/>
          <a:lstStyle/>
          <a:p>
            <a:r>
              <a:t>看演示，理思路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304" name="move(n, A, B, C)的功能解读"/>
          <p:cNvSpPr>
            <a:spLocks noGrp="1"/>
          </p:cNvSpPr>
          <p:nvPr>
            <p:ph type="title"/>
          </p:nvPr>
        </p:nvSpPr>
        <p:spPr>
          <a:xfrm>
            <a:off x="547201" y="354125"/>
            <a:ext cx="6244538" cy="1152045"/>
          </a:xfrm>
          <a:prstGeom prst="rect">
            <a:avLst/>
          </a:prstGeom>
        </p:spPr>
        <p:txBody>
          <a:bodyPr/>
          <a:lstStyle/>
          <a:p>
            <a:r>
              <a:t>move(n, A, B, C)的功能解读</a:t>
            </a:r>
          </a:p>
        </p:txBody>
      </p:sp>
      <p:sp>
        <p:nvSpPr>
          <p:cNvPr id="305" name="Text Box 2"/>
          <p:cNvSpPr txBox="1"/>
          <p:nvPr/>
        </p:nvSpPr>
        <p:spPr>
          <a:xfrm>
            <a:off x="547201" y="2557837"/>
            <a:ext cx="12393547" cy="560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algn="l" defTabSz="1300480">
              <a:lnSpc>
                <a:spcPct val="15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与或结点的含义是分解为</a:t>
            </a:r>
            <a:r>
              <a:rPr dirty="0"/>
              <a:t>(1)(2)(3)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步。这</a:t>
            </a:r>
            <a:r>
              <a:rPr dirty="0"/>
              <a:t>3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步是相关的，相互依存的，而且是有序的，从左至右执行。</a:t>
            </a:r>
            <a:r>
              <a:rPr dirty="0"/>
              <a:t>move(n, A, B, C) 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分解为</a:t>
            </a:r>
            <a:r>
              <a:rPr dirty="0"/>
              <a:t>3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步</a:t>
            </a:r>
          </a:p>
          <a:p>
            <a:pPr algn="l" defTabSz="1300480">
              <a:lnSpc>
                <a:spcPct val="15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(1) move(n-1, A, C, B)</a:t>
            </a:r>
            <a:r>
              <a:rPr lang="en-US" b="0" dirty="0">
                <a:latin typeface="黑体"/>
                <a:ea typeface="黑体"/>
                <a:cs typeface="黑体"/>
                <a:sym typeface="黑体"/>
              </a:rPr>
              <a:t>:</a:t>
            </a:r>
            <a:br>
              <a:rPr lang="en-US" b="0" dirty="0">
                <a:latin typeface="黑体"/>
                <a:ea typeface="黑体"/>
                <a:cs typeface="黑体"/>
                <a:sym typeface="黑体"/>
              </a:rPr>
            </a:br>
            <a:r>
              <a:rPr lang="en-US" b="0" dirty="0">
                <a:latin typeface="黑体"/>
                <a:ea typeface="黑体"/>
                <a:cs typeface="黑体"/>
                <a:sym typeface="黑体"/>
              </a:rPr>
              <a:t>     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将上面的</a:t>
            </a:r>
            <a:r>
              <a:rPr dirty="0"/>
              <a:t>n-1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只盘子作为一个整体从</a:t>
            </a:r>
            <a:r>
              <a:rPr dirty="0"/>
              <a:t>A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经</a:t>
            </a:r>
            <a:r>
              <a:rPr dirty="0"/>
              <a:t>C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rPr dirty="0"/>
              <a:t>B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 algn="l" defTabSz="1300480">
              <a:lnSpc>
                <a:spcPct val="15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(2)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输出</a:t>
            </a:r>
            <a:r>
              <a:rPr dirty="0" err="1"/>
              <a:t>n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rPr dirty="0" err="1"/>
              <a:t>A</a:t>
            </a:r>
            <a:r>
              <a:rPr dirty="0"/>
              <a:t> to C</a:t>
            </a:r>
            <a:r>
              <a:rPr lang="en-US" b="0" dirty="0">
                <a:latin typeface="黑体"/>
                <a:ea typeface="黑体"/>
                <a:sym typeface="黑体"/>
              </a:rPr>
              <a:t>:</a:t>
            </a:r>
            <a:br>
              <a:rPr lang="en-US" b="0" dirty="0">
                <a:latin typeface="黑体"/>
                <a:ea typeface="黑体"/>
                <a:sym typeface="黑体"/>
              </a:rPr>
            </a:br>
            <a:r>
              <a:rPr lang="en-US" b="0" dirty="0">
                <a:latin typeface="黑体"/>
                <a:ea typeface="黑体"/>
                <a:sym typeface="黑体"/>
              </a:rPr>
              <a:t>     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理解为将</a:t>
            </a:r>
            <a:r>
              <a:rPr dirty="0" err="1"/>
              <a:t>n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号盘从</a:t>
            </a:r>
            <a:r>
              <a:rPr dirty="0" err="1"/>
              <a:t>A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rPr dirty="0" err="1"/>
              <a:t>C</a:t>
            </a:r>
            <a:r>
              <a:rPr b="0" dirty="0" err="1">
                <a:latin typeface="黑体"/>
                <a:ea typeface="黑体"/>
                <a:cs typeface="黑体"/>
                <a:sym typeface="黑体"/>
              </a:rPr>
              <a:t>，是直接可解结点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 algn="l" defTabSz="1300480">
              <a:lnSpc>
                <a:spcPct val="15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(3) move(n-1, B, A, C)</a:t>
            </a:r>
            <a:r>
              <a:rPr lang="en-US" b="0" dirty="0">
                <a:latin typeface="黑体"/>
                <a:ea typeface="黑体"/>
                <a:cs typeface="黑体"/>
                <a:sym typeface="黑体"/>
              </a:rPr>
              <a:t>:</a:t>
            </a:r>
          </a:p>
          <a:p>
            <a:pPr algn="l" defTabSz="1300480">
              <a:lnSpc>
                <a:spcPct val="15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0" dirty="0">
                <a:latin typeface="黑体"/>
                <a:ea typeface="黑体"/>
                <a:cs typeface="黑体"/>
                <a:sym typeface="黑体"/>
              </a:rPr>
              <a:t>     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将上面的</a:t>
            </a:r>
            <a:r>
              <a:rPr dirty="0"/>
              <a:t>n-1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只盘子作为一个整体从</a:t>
            </a:r>
            <a:r>
              <a:rPr dirty="0"/>
              <a:t>B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经</a:t>
            </a:r>
            <a:r>
              <a:rPr dirty="0"/>
              <a:t>A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rPr dirty="0"/>
              <a:t>C</a:t>
            </a:r>
            <a:r>
              <a:rPr b="0"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72</a:t>
            </a:fld>
            <a:endParaRPr/>
          </a:p>
        </p:txBody>
      </p:sp>
      <p:sp>
        <p:nvSpPr>
          <p:cNvPr id="309" name="Text Box 2"/>
          <p:cNvSpPr txBox="1"/>
          <p:nvPr/>
        </p:nvSpPr>
        <p:spPr>
          <a:xfrm>
            <a:off x="738146" y="2685203"/>
            <a:ext cx="11453854" cy="5699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algn="l" defTabSz="1300480">
              <a:lnSpc>
                <a:spcPct val="11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这是一种递归定义，当解</a:t>
            </a:r>
            <a:r>
              <a:t> move(n-1, A, C, B)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时</a:t>
            </a:r>
            <a:r>
              <a:rPr lang="zh-CN" altLang="en-US" b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又可想到，将其分解为</a:t>
            </a:r>
            <a:r>
              <a:t> 3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步：</a:t>
            </a:r>
          </a:p>
          <a:p>
            <a:pPr algn="l" defTabSz="1300480">
              <a:lnSpc>
                <a:spcPct val="110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黑体"/>
              <a:ea typeface="黑体"/>
              <a:cs typeface="黑体"/>
              <a:sym typeface="黑体"/>
            </a:endParaRPr>
          </a:p>
          <a:p>
            <a:pPr algn="l" defTabSz="1300480">
              <a:lnSpc>
                <a:spcPct val="110000"/>
              </a:lnSpc>
              <a:buSzPct val="145000"/>
              <a:buChar char="•"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第</a:t>
            </a:r>
            <a:r>
              <a:t>1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步：将上面的</a:t>
            </a:r>
            <a:r>
              <a:t>n-2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只盘子作为一个整体从</a:t>
            </a:r>
            <a:r>
              <a:t>A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经</a:t>
            </a:r>
            <a:r>
              <a:t>B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到</a:t>
            </a:r>
            <a:r>
              <a:t>C</a:t>
            </a:r>
            <a:r>
              <a:rPr lang="zh-CN" altLang="en-US" b="0">
                <a:latin typeface="黑体"/>
                <a:ea typeface="黑体"/>
                <a:sym typeface="黑体"/>
              </a:rPr>
              <a:t>，</a:t>
            </a:r>
            <a:br>
              <a:rPr lang="en-US" altLang="zh-CN" b="0">
                <a:latin typeface="黑体"/>
                <a:ea typeface="黑体"/>
                <a:sym typeface="黑体"/>
              </a:rPr>
            </a:br>
            <a:r>
              <a:rPr lang="en-US" altLang="zh-CN" b="0">
                <a:latin typeface="黑体"/>
                <a:ea typeface="黑体"/>
                <a:sym typeface="黑体"/>
              </a:rPr>
              <a:t>        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调用函数 </a:t>
            </a:r>
            <a:r>
              <a:t>move(n-2, A, B, C)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完成；</a:t>
            </a:r>
          </a:p>
          <a:p>
            <a:pPr algn="l" defTabSz="1300480">
              <a:lnSpc>
                <a:spcPct val="110000"/>
              </a:lnSpc>
              <a:buSzPct val="145000"/>
              <a:buChar char="•"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黑体"/>
              <a:ea typeface="黑体"/>
              <a:cs typeface="黑体"/>
              <a:sym typeface="黑体"/>
            </a:endParaRPr>
          </a:p>
          <a:p>
            <a:pPr algn="l" defTabSz="1300480">
              <a:lnSpc>
                <a:spcPct val="110000"/>
              </a:lnSpc>
              <a:buSzPct val="145000"/>
              <a:buChar char="•"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第</a:t>
            </a:r>
            <a:r>
              <a:t>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步：第</a:t>
            </a:r>
            <a:r>
              <a:t>n-1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号盘子从</a:t>
            </a:r>
            <a:r>
              <a:t>A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直接移至</a:t>
            </a:r>
            <a:r>
              <a:t>B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，</a:t>
            </a:r>
            <a:br>
              <a:rPr lang="en-US" b="0">
                <a:latin typeface="黑体"/>
                <a:ea typeface="黑体"/>
                <a:cs typeface="黑体"/>
                <a:sym typeface="黑体"/>
              </a:rPr>
            </a:br>
            <a:r>
              <a:rPr lang="en-US" b="0">
                <a:latin typeface="黑体"/>
                <a:ea typeface="黑体"/>
                <a:cs typeface="黑体"/>
                <a:sym typeface="黑体"/>
              </a:rPr>
              <a:t>        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即输出操作指令：</a:t>
            </a:r>
            <a:r>
              <a:t>n-1: A to B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 algn="l" defTabSz="1300480">
              <a:lnSpc>
                <a:spcPct val="110000"/>
              </a:lnSpc>
              <a:buSzPct val="145000"/>
              <a:buChar char="•"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b="0">
              <a:latin typeface="黑体"/>
              <a:ea typeface="黑体"/>
              <a:cs typeface="黑体"/>
              <a:sym typeface="黑体"/>
            </a:endParaRPr>
          </a:p>
          <a:p>
            <a:pPr algn="l" defTabSz="1300480">
              <a:lnSpc>
                <a:spcPct val="110000"/>
              </a:lnSpc>
              <a:buSzPct val="145000"/>
              <a:buChar char="•"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第</a:t>
            </a:r>
            <a:r>
              <a:t>3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步：再将上面的</a:t>
            </a:r>
            <a:r>
              <a:t>n-2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只盘子作为一个整体从</a:t>
            </a:r>
            <a:r>
              <a:t>C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经</a:t>
            </a:r>
            <a:r>
              <a:t>A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移至</a:t>
            </a:r>
            <a:r>
              <a:t>B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，</a:t>
            </a:r>
            <a:br>
              <a:rPr lang="en-US" b="0">
                <a:latin typeface="黑体"/>
                <a:ea typeface="黑体"/>
                <a:cs typeface="黑体"/>
                <a:sym typeface="黑体"/>
              </a:rPr>
            </a:br>
            <a:r>
              <a:rPr lang="en-US" b="0">
                <a:latin typeface="黑体"/>
                <a:ea typeface="黑体"/>
                <a:cs typeface="黑体"/>
                <a:sym typeface="黑体"/>
              </a:rPr>
              <a:t>        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调用函数 </a:t>
            </a:r>
            <a:r>
              <a:t>move(n-2, C, A, B)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完成。</a:t>
            </a:r>
          </a:p>
        </p:txBody>
      </p:sp>
      <p:sp>
        <p:nvSpPr>
          <p:cNvPr id="7" name="move(n, A, B, C)的功能解读">
            <a:extLst>
              <a:ext uri="{FF2B5EF4-FFF2-40B4-BE49-F238E27FC236}">
                <a16:creationId xmlns:a16="http://schemas.microsoft.com/office/drawing/2014/main" id="{B726A02D-B7E5-44AB-9E26-CC622494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6244538" cy="1152045"/>
          </a:xfrm>
          <a:prstGeom prst="rect">
            <a:avLst/>
          </a:prstGeom>
        </p:spPr>
        <p:txBody>
          <a:bodyPr/>
          <a:lstStyle/>
          <a:p>
            <a:r>
              <a:t>move(n, A, B, C)的功能解读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73</a:t>
            </a:fld>
            <a:endParaRPr/>
          </a:p>
        </p:txBody>
      </p:sp>
      <p:sp>
        <p:nvSpPr>
          <p:cNvPr id="312" name="3只盘子递归时的与或图"/>
          <p:cNvSpPr>
            <a:spLocks noGrp="1"/>
          </p:cNvSpPr>
          <p:nvPr>
            <p:ph type="title"/>
          </p:nvPr>
        </p:nvSpPr>
        <p:spPr>
          <a:xfrm>
            <a:off x="547201" y="354125"/>
            <a:ext cx="5442782" cy="1152045"/>
          </a:xfrm>
          <a:prstGeom prst="rect">
            <a:avLst/>
          </a:prstGeom>
        </p:spPr>
        <p:txBody>
          <a:bodyPr/>
          <a:lstStyle/>
          <a:p>
            <a:r>
              <a:t>3只盘子递归时的与或图</a:t>
            </a:r>
          </a:p>
        </p:txBody>
      </p:sp>
      <p:grpSp>
        <p:nvGrpSpPr>
          <p:cNvPr id="315" name="成组"/>
          <p:cNvGrpSpPr/>
          <p:nvPr/>
        </p:nvGrpSpPr>
        <p:grpSpPr>
          <a:xfrm>
            <a:off x="632048" y="2289315"/>
            <a:ext cx="6848887" cy="6981040"/>
            <a:chOff x="0" y="0"/>
            <a:chExt cx="6848885" cy="6981039"/>
          </a:xfrm>
        </p:grpSpPr>
        <p:sp>
          <p:nvSpPr>
            <p:cNvPr id="313" name="矩形"/>
            <p:cNvSpPr/>
            <p:nvPr/>
          </p:nvSpPr>
          <p:spPr>
            <a:xfrm>
              <a:off x="0" y="0"/>
              <a:ext cx="6848886" cy="698104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314" name="Object 2" descr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28" y="121590"/>
              <a:ext cx="6368400" cy="6737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像一棵倒置的树！…"/>
          <p:cNvSpPr txBox="1"/>
          <p:nvPr/>
        </p:nvSpPr>
        <p:spPr>
          <a:xfrm>
            <a:off x="7753611" y="6085961"/>
            <a:ext cx="5017477" cy="307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120000"/>
              </a:lnSpc>
              <a:defRPr sz="3000" b="0">
                <a:solidFill>
                  <a:schemeClr val="accent1">
                    <a:hueOff val="114395"/>
                    <a:lumOff val="-24975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像一棵倒置的树！</a:t>
            </a:r>
          </a:p>
          <a:p>
            <a:pPr algn="just">
              <a:lnSpc>
                <a:spcPct val="120000"/>
              </a:lnSpc>
              <a:defRPr sz="3000" b="0">
                <a:solidFill>
                  <a:schemeClr val="accent1">
                    <a:hueOff val="114395"/>
                    <a:lumOff val="-24975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endParaRPr/>
          </a:p>
          <a:p>
            <a:pPr algn="just">
              <a:lnSpc>
                <a:spcPct val="120000"/>
              </a:lnSpc>
              <a:defRPr sz="3000" b="0">
                <a:solidFill>
                  <a:schemeClr val="accent1">
                    <a:hueOff val="114395"/>
                    <a:lumOff val="-24975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结点move(3, A, B, C)是树根，与结点是树的分枝，叶子都是直接可解结点。</a:t>
            </a:r>
          </a:p>
        </p:txBody>
      </p:sp>
      <p:pic>
        <p:nvPicPr>
          <p:cNvPr id="317" name="图像" descr="图像"/>
          <p:cNvPicPr>
            <a:picLocks noChangeAspect="1"/>
          </p:cNvPicPr>
          <p:nvPr/>
        </p:nvPicPr>
        <p:blipFill>
          <a:blip r:embed="rId3"/>
          <a:srcRect b="32094"/>
          <a:stretch>
            <a:fillRect/>
          </a:stretch>
        </p:blipFill>
        <p:spPr>
          <a:xfrm>
            <a:off x="7860004" y="2289315"/>
            <a:ext cx="3796932" cy="3437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74</a:t>
            </a:fld>
            <a:endParaRPr/>
          </a:p>
        </p:txBody>
      </p:sp>
      <p:sp>
        <p:nvSpPr>
          <p:cNvPr id="323" name="#include &lt;iostream&gt;…"/>
          <p:cNvSpPr txBox="1"/>
          <p:nvPr/>
        </p:nvSpPr>
        <p:spPr>
          <a:xfrm>
            <a:off x="601870" y="1067455"/>
            <a:ext cx="11315598" cy="761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8492A"/>
                </a:solidFill>
                <a:latin typeface="Consolas" panose="020B0609020204030204" pitchFamily="49" charset="0"/>
              </a:rPr>
              <a:t>#include </a:t>
            </a:r>
            <a:r>
              <a:rPr>
                <a:latin typeface="Consolas" panose="020B060902020403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std;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57CB0"/>
                </a:solidFill>
                <a:latin typeface="Consolas" panose="020B0609020204030204" pitchFamily="49" charset="0"/>
              </a:rPr>
              <a:t>step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>
                <a:latin typeface="Consolas" panose="020B0609020204030204" pitchFamily="49" charset="0"/>
              </a:rPr>
              <a:t>// 记录操作步骤的次序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void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57CB0"/>
                </a:solidFill>
                <a:latin typeface="Consolas" panose="020B0609020204030204" pitchFamily="49" charset="0"/>
              </a:rPr>
              <a:t>move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>
                <a:latin typeface="Consolas" panose="020B060902020403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>
                <a:latin typeface="Consolas" panose="020B0609020204030204" pitchFamily="49" charset="0"/>
              </a:rPr>
              <a:t>char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>
                <a:latin typeface="Consolas" panose="020B0609020204030204" pitchFamily="49" charset="0"/>
              </a:rPr>
              <a:t>char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>
                <a:latin typeface="Consolas" panose="020B0609020204030204" pitchFamily="49" charset="0"/>
              </a:rPr>
              <a:t>char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57CB0"/>
                </a:solidFill>
                <a:latin typeface="Consolas" panose="020B0609020204030204" pitchFamily="49" charset="0"/>
              </a:rPr>
              <a:t>main</a:t>
            </a:r>
            <a:r>
              <a:rPr>
                <a:latin typeface="Consolas" panose="020B0609020204030204" pitchFamily="49" charset="0"/>
              </a:rPr>
              <a:t>() {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n;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cout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"盘数n = "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cin &gt;&gt; n;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cout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"在3根柱子上移"</a:t>
            </a:r>
            <a:r>
              <a:rPr>
                <a:latin typeface="Consolas" panose="020B0609020204030204" pitchFamily="49" charset="0"/>
              </a:rPr>
              <a:t> &lt;&lt; n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"只盘的步骤为: "</a:t>
            </a:r>
            <a:r>
              <a:rPr>
                <a:latin typeface="Consolas" panose="020B0609020204030204" pitchFamily="49" charset="0"/>
              </a:rPr>
              <a:t> &lt;&lt; endl;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highlight>
                  <a:srgbClr val="FFFF00"/>
                </a:highlight>
                <a:latin typeface="Consolas" panose="020B0609020204030204" pitchFamily="49" charset="0"/>
              </a:rPr>
              <a:t>move(n, </a:t>
            </a:r>
            <a:r>
              <a:rPr>
                <a:solidFill>
                  <a:srgbClr val="272AD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'A'</a:t>
            </a:r>
            <a:r>
              <a:rPr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>
                <a:solidFill>
                  <a:srgbClr val="272AD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'B'</a:t>
            </a:r>
            <a:r>
              <a:rPr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>
                <a:solidFill>
                  <a:srgbClr val="272AD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'C'</a:t>
            </a:r>
            <a:r>
              <a:rPr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latin typeface="Consolas" panose="020B060902020403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099AEB0B-F505-49F6-9515-124EA20923B5}"/>
              </a:ext>
            </a:extLst>
          </p:cNvPr>
          <p:cNvCxnSpPr/>
          <p:nvPr/>
        </p:nvCxnSpPr>
        <p:spPr>
          <a:xfrm flipH="1" flipV="1">
            <a:off x="4797287" y="7699513"/>
            <a:ext cx="868017" cy="62947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7313D10-D722-418A-958A-E5BC7900E95E}"/>
              </a:ext>
            </a:extLst>
          </p:cNvPr>
          <p:cNvSpPr txBox="1"/>
          <p:nvPr/>
        </p:nvSpPr>
        <p:spPr>
          <a:xfrm>
            <a:off x="4892883" y="8328992"/>
            <a:ext cx="77970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注意：这些实参是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FillTx/>
                <a:latin typeface="Helvetica Neue"/>
                <a:ea typeface="Helvetica Neue"/>
                <a:cs typeface="Helvetica Neue"/>
                <a:sym typeface="Helvetica Neue"/>
              </a:rPr>
              <a:t>字符常量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！表示不同位置的柱子名字！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75</a:t>
            </a:fld>
            <a:endParaRPr/>
          </a:p>
        </p:txBody>
      </p:sp>
      <p:sp>
        <p:nvSpPr>
          <p:cNvPr id="326" name="// 函数功能：将n只盘子，从A柱借助B柱移到C柱，输出操作步骤…"/>
          <p:cNvSpPr txBox="1"/>
          <p:nvPr/>
        </p:nvSpPr>
        <p:spPr>
          <a:xfrm>
            <a:off x="664840" y="527308"/>
            <a:ext cx="10594247" cy="86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// 函数功能：将n只盘子，从A柱借助B柱移到C柱，输出操作步骤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void</a:t>
            </a:r>
            <a:r>
              <a:rPr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57CB0"/>
                </a:solidFill>
                <a:latin typeface="Consolas" panose="020B0609020204030204" pitchFamily="49" charset="0"/>
              </a:rPr>
              <a:t>move</a:t>
            </a:r>
            <a:r>
              <a:rPr>
                <a:latin typeface="Consolas" panose="020B0609020204030204" pitchFamily="49" charset="0"/>
              </a:rPr>
              <a:t>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n,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char</a:t>
            </a:r>
            <a:r>
              <a:rPr>
                <a:latin typeface="Consolas" panose="020B0609020204030204" pitchFamily="49" charset="0"/>
              </a:rPr>
              <a:t> A,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char</a:t>
            </a:r>
            <a:r>
              <a:rPr>
                <a:latin typeface="Consolas" panose="020B0609020204030204" pitchFamily="49" charset="0"/>
              </a:rPr>
              <a:t> B,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char</a:t>
            </a:r>
            <a:r>
              <a:rPr>
                <a:latin typeface="Consolas" panose="020B0609020204030204" pitchFamily="49" charset="0"/>
              </a:rPr>
              <a:t> C) {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(n ==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>
                <a:latin typeface="Consolas" panose="020B0609020204030204" pitchFamily="49" charset="0"/>
              </a:rPr>
              <a:t>// 如果n为1，则为直接可解结点</a:t>
            </a:r>
            <a:endParaRPr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cout &lt;&lt; </a:t>
            </a:r>
            <a:r>
              <a:rPr>
                <a:latin typeface="Consolas" panose="020B0609020204030204" pitchFamily="49" charset="0"/>
              </a:rPr>
              <a:t>"["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step &lt;&lt; </a:t>
            </a:r>
            <a:r>
              <a:rPr>
                <a:latin typeface="Consolas" panose="020B0609020204030204" pitchFamily="49" charset="0"/>
              </a:rPr>
              <a:t>"] move 1# from "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A  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    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 to "</a:t>
            </a:r>
            <a:r>
              <a:rPr>
                <a:latin typeface="Consolas" panose="020B0609020204030204" pitchFamily="49" charset="0"/>
              </a:rPr>
              <a:t> &lt;&lt; C &lt;&lt; endl;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step ++;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}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else</a:t>
            </a:r>
            <a:r>
              <a:rPr>
                <a:latin typeface="Consolas" panose="020B0609020204030204" pitchFamily="49" charset="0"/>
              </a:rPr>
              <a:t> {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move(n-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, A, C, B);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>
                <a:latin typeface="Consolas" panose="020B0609020204030204" pitchFamily="49" charset="0"/>
              </a:rPr>
              <a:t>//直接可解结点，输出</a:t>
            </a:r>
            <a:r>
              <a:rPr lang="zh-CN" altLang="en-US">
                <a:highlight>
                  <a:srgbClr val="FFFF00"/>
                </a:highlight>
                <a:latin typeface="Consolas" panose="020B0609020204030204" pitchFamily="49" charset="0"/>
              </a:rPr>
              <a:t>操作步骤的文字说明</a:t>
            </a:r>
            <a:r>
              <a:rPr>
                <a:highlight>
                  <a:srgbClr val="FFFF00"/>
                </a:highlight>
                <a:latin typeface="Consolas" panose="020B0609020204030204" pitchFamily="49" charset="0"/>
              </a:rPr>
              <a:t>信息</a:t>
            </a:r>
            <a:endParaRPr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cout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"["</a:t>
            </a:r>
            <a:r>
              <a:rPr>
                <a:latin typeface="Consolas" panose="020B0609020204030204" pitchFamily="49" charset="0"/>
              </a:rPr>
              <a:t> &lt;&lt; step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"] move "</a:t>
            </a:r>
            <a:r>
              <a:rPr>
                <a:latin typeface="Consolas" panose="020B0609020204030204" pitchFamily="49" charset="0"/>
              </a:rPr>
              <a:t> &lt;&lt; n 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    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"# from "</a:t>
            </a:r>
            <a:r>
              <a:rPr>
                <a:latin typeface="Consolas" panose="020B0609020204030204" pitchFamily="49" charset="0"/>
              </a:rPr>
              <a:t> &lt;&lt; A &lt;&lt;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" to "</a:t>
            </a:r>
            <a:r>
              <a:rPr>
                <a:latin typeface="Consolas" panose="020B0609020204030204" pitchFamily="49" charset="0"/>
              </a:rPr>
              <a:t> &lt;&lt; C &lt;&lt; endl;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step++;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move(n-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, B, A, C);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}</a:t>
            </a:r>
          </a:p>
          <a:p>
            <a:pPr algn="l" defTabSz="407669">
              <a:lnSpc>
                <a:spcPct val="130000"/>
              </a:lnSpc>
              <a:tabLst>
                <a:tab pos="406400" algn="l"/>
              </a:tabLst>
              <a:defRPr sz="2700" b="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19AA1D9-FABD-4245-84DA-EE61EA1F9CF5}"/>
              </a:ext>
            </a:extLst>
          </p:cNvPr>
          <p:cNvCxnSpPr/>
          <p:nvPr/>
        </p:nvCxnSpPr>
        <p:spPr>
          <a:xfrm flipH="1" flipV="1">
            <a:off x="4953188" y="8196470"/>
            <a:ext cx="868017" cy="629479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9708487F-7ABF-454B-A26A-B7B192BC6500}"/>
              </a:ext>
            </a:extLst>
          </p:cNvPr>
          <p:cNvSpPr txBox="1"/>
          <p:nvPr/>
        </p:nvSpPr>
        <p:spPr>
          <a:xfrm>
            <a:off x="5051148" y="8825949"/>
            <a:ext cx="72343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注意：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、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、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是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FillTx/>
                <a:latin typeface="Helvetica Neue"/>
                <a:ea typeface="Helvetica Neue"/>
                <a:cs typeface="Helvetica Neue"/>
                <a:sym typeface="Helvetica Neue"/>
              </a:rPr>
              <a:t>变量名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，其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内容才是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柱子的名字！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76</a:t>
            </a:fld>
            <a:endParaRPr/>
          </a:p>
        </p:txBody>
      </p:sp>
      <p:sp>
        <p:nvSpPr>
          <p:cNvPr id="329" name="思考题"/>
          <p:cNvSpPr>
            <a:spLocks noGrp="1"/>
          </p:cNvSpPr>
          <p:nvPr>
            <p:ph type="title"/>
          </p:nvPr>
        </p:nvSpPr>
        <p:spPr>
          <a:xfrm>
            <a:off x="547201" y="354125"/>
            <a:ext cx="2307652" cy="1152045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</p:spPr>
        <p:txBody>
          <a:bodyPr/>
          <a:lstStyle/>
          <a:p>
            <a:r>
              <a:t>思考题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CAD000-06C2-4BA1-9C36-B7D0B3F0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976" y="5915475"/>
            <a:ext cx="5713494" cy="34547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08B83C-9DEF-4825-B69C-AFDCA6D46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1" r="3324" b="4192"/>
          <a:stretch/>
        </p:blipFill>
        <p:spPr>
          <a:xfrm>
            <a:off x="794550" y="5915475"/>
            <a:ext cx="5023884" cy="3454767"/>
          </a:xfrm>
          <a:prstGeom prst="rect">
            <a:avLst/>
          </a:prstGeom>
        </p:spPr>
      </p:pic>
      <p:pic>
        <p:nvPicPr>
          <p:cNvPr id="11" name="图片 2" descr="图片 2">
            <a:extLst>
              <a:ext uri="{FF2B5EF4-FFF2-40B4-BE49-F238E27FC236}">
                <a16:creationId xmlns:a16="http://schemas.microsoft.com/office/drawing/2014/main" id="{41711471-2B42-4310-8CF6-66BD9758E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6" r="2348" b="7517"/>
          <a:stretch/>
        </p:blipFill>
        <p:spPr>
          <a:xfrm>
            <a:off x="6575156" y="2324679"/>
            <a:ext cx="5351134" cy="31485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你是否玩过这个著名的玩具？">
            <a:extLst>
              <a:ext uri="{FF2B5EF4-FFF2-40B4-BE49-F238E27FC236}">
                <a16:creationId xmlns:a16="http://schemas.microsoft.com/office/drawing/2014/main" id="{F8D945EB-8B23-4F87-9CCB-1A7364A9EE83}"/>
              </a:ext>
            </a:extLst>
          </p:cNvPr>
          <p:cNvSpPr txBox="1"/>
          <p:nvPr/>
        </p:nvSpPr>
        <p:spPr>
          <a:xfrm>
            <a:off x="547201" y="2197412"/>
            <a:ext cx="5587468" cy="2557944"/>
          </a:xfrm>
          <a:prstGeom prst="rect">
            <a:avLst/>
          </a:prstGeom>
          <a:noFill/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  <a:defRPr sz="3000">
                <a:solidFill>
                  <a:schemeClr val="accent1">
                    <a:lumOff val="-13575"/>
                  </a:schemeClr>
                </a:solidFill>
              </a:defRPr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以下各图有何共同特点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  <a:defRPr sz="3000">
                <a:solidFill>
                  <a:schemeClr val="accent1">
                    <a:lumOff val="-13575"/>
                  </a:schemeClr>
                </a:solidFill>
              </a:defRPr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你还能在生活中找到哪些类似的情形？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7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76AD07C-F095-DC48-5C00-DD370875BD0D}"/>
              </a:ext>
            </a:extLst>
          </p:cNvPr>
          <p:cNvSpPr txBox="1"/>
          <p:nvPr/>
        </p:nvSpPr>
        <p:spPr>
          <a:xfrm>
            <a:off x="2647681" y="1875978"/>
            <a:ext cx="7709437" cy="6001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pPr algn="l"/>
            <a:endParaRPr lang="en-US" altLang="zh-CN" b="0"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CN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</a:t>
            </a:r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(char *msg)</a:t>
            </a:r>
            <a:r>
              <a:rPr lang="en-US" altLang="zh-CN" b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if (*msg == 0) return;</a:t>
            </a: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cout &lt;&lt; *msg;</a:t>
            </a: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altLang="zh-CN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</a:t>
            </a:r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(msg + 1);</a:t>
            </a: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b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  <a:r>
              <a:rPr lang="en-US" altLang="zh-CN" b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char msg[] = "</a:t>
            </a:r>
            <a:r>
              <a:rPr lang="en-US" altLang="zh-CN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END. See you later!\n</a:t>
            </a:r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altLang="zh-CN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</a:t>
            </a:r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(msg);</a:t>
            </a: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return 0;</a:t>
            </a:r>
          </a:p>
          <a:p>
            <a:pPr algn="l"/>
            <a:r>
              <a:rPr lang="en-US" altLang="zh-CN" b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 dirty="0"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latin typeface="Consolas" panose="020B0609020204030204" pitchFamily="49" charset="0"/>
              </a:rPr>
              <a:t> 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 dirty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 dirty="0">
                <a:latin typeface="Consolas" panose="020B0609020204030204" pitchFamily="49" charset="0"/>
              </a:rPr>
              <a:t> *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, *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 dirty="0"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endParaRPr lang="zh-CN" altLang="en-US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latin typeface="Consolas" panose="020B0609020204030204" pitchFamily="49" charset="0"/>
              </a:rPr>
              <a:t> (</a:t>
            </a: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latin typeface="Consolas" panose="020B0609020204030204" pitchFamily="49" charset="0"/>
              </a:rPr>
              <a:t> 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latin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 dirty="0">
                <a:latin typeface="Consolas" panose="020B0609020204030204" pitchFamily="49" charset="0"/>
              </a:rPr>
              <a:t>; 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latin typeface="Consolas" panose="020B0609020204030204" pitchFamily="49" charset="0"/>
              </a:rPr>
              <a:t>&lt;=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 dirty="0">
                <a:latin typeface="Consolas" panose="020B0609020204030204" pitchFamily="49" charset="0"/>
              </a:rPr>
              <a:t>; 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 dirty="0"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endParaRPr lang="zh-CN" altLang="en-US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    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 dirty="0">
                <a:latin typeface="Consolas" panose="020B0609020204030204" pitchFamily="49" charset="0"/>
              </a:rPr>
              <a:t>-&gt;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 dirty="0"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 dirty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E06E799-51E3-C184-2F7A-6F261BC354F9}"/>
              </a:ext>
            </a:extLst>
          </p:cNvPr>
          <p:cNvSpPr txBox="1"/>
          <p:nvPr/>
        </p:nvSpPr>
        <p:spPr>
          <a:xfrm>
            <a:off x="837127" y="925215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3E78524-5597-5B73-A63F-D624E33DAB58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680566C-5F18-F8B9-1727-CA3735B17359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1844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C06432E3-BDC6-951F-7AF1-899F5E22C581}"/>
              </a:ext>
            </a:extLst>
          </p:cNvPr>
          <p:cNvSpPr/>
          <p:nvPr/>
        </p:nvSpPr>
        <p:spPr>
          <a:xfrm>
            <a:off x="919156" y="469535"/>
            <a:ext cx="4582160" cy="8814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sz="2000" b="0">
                <a:latin typeface="Consolas" panose="020B0609020204030204" pitchFamily="49" charset="0"/>
              </a:rPr>
              <a:t>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, *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    </a:t>
            </a:r>
            <a:endParaRPr lang="en-US" altLang="zh-CN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b="0">
                <a:latin typeface="Consolas" panose="020B0609020204030204" pitchFamily="49" charset="0"/>
              </a:rPr>
              <a:t> (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=</a:t>
            </a:r>
            <a:r>
              <a:rPr lang="en-US" altLang="zh-CN" sz="2000" b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&lt;=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nn</a:t>
            </a:r>
            <a:r>
              <a:rPr lang="en-US" altLang="zh-CN" sz="2000" b="0">
                <a:latin typeface="Consolas" panose="020B0609020204030204" pitchFamily="49" charset="0"/>
              </a:rPr>
              <a:t>;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++) 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AF00DB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000" b="0">
                <a:latin typeface="Consolas" panose="020B0609020204030204" pitchFamily="49" charset="0"/>
              </a:rPr>
              <a:t> </a:t>
            </a:r>
            <a:r>
              <a:rPr lang="en-US" altLang="zh-CN" sz="2000" b="0">
                <a:solidFill>
                  <a:srgbClr val="267F99"/>
                </a:solidFill>
                <a:latin typeface="Consolas" panose="020B0609020204030204" pitchFamily="49" charset="0"/>
              </a:rPr>
              <a:t>monkey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       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q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   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tail</a:t>
            </a:r>
            <a:r>
              <a:rPr lang="en-US" altLang="zh-CN" sz="2000" b="0">
                <a:latin typeface="Consolas" panose="020B0609020204030204" pitchFamily="49" charset="0"/>
              </a:rPr>
              <a:t>-&gt;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2000" b="0">
                <a:latin typeface="Consolas" panose="020B0609020204030204" pitchFamily="49" charset="0"/>
              </a:rPr>
              <a:t> = </a:t>
            </a:r>
            <a:r>
              <a:rPr lang="en-US" altLang="zh-CN" sz="2000" b="0">
                <a:solidFill>
                  <a:srgbClr val="001080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2000" b="0">
                <a:latin typeface="Consolas" panose="020B0609020204030204" pitchFamily="49" charset="0"/>
              </a:rPr>
              <a:t>;</a:t>
            </a:r>
            <a:r>
              <a:rPr lang="en-US" altLang="zh-CN" sz="2000" b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zh-CN" altLang="en-US" sz="2000" b="0">
              <a:latin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E06E799-51E3-C184-2F7A-6F261BC354F9}"/>
              </a:ext>
            </a:extLst>
          </p:cNvPr>
          <p:cNvSpPr txBox="1"/>
          <p:nvPr/>
        </p:nvSpPr>
        <p:spPr>
          <a:xfrm>
            <a:off x="862885" y="1826736"/>
            <a:ext cx="68287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1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Wingdings" panose="05000000000000000000" pitchFamily="2" charset="2"/>
              </a:rPr>
              <a:t></a:t>
            </a:r>
            <a:endParaRPr kumimoji="0" lang="zh-CN" altLang="en-US" sz="48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81E473A-E941-E471-4DC7-DC3ABF4D50D5}"/>
              </a:ext>
            </a:extLst>
          </p:cNvPr>
          <p:cNvSpPr/>
          <p:nvPr/>
        </p:nvSpPr>
        <p:spPr>
          <a:xfrm>
            <a:off x="6310647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0E2EAF3-E8F0-4CCE-53F0-293E9A65C3AF}"/>
              </a:ext>
            </a:extLst>
          </p:cNvPr>
          <p:cNvSpPr/>
          <p:nvPr/>
        </p:nvSpPr>
        <p:spPr>
          <a:xfrm>
            <a:off x="9240590" y="1081825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05A647-4692-A8D2-CA4C-72EA53BDF685}"/>
              </a:ext>
            </a:extLst>
          </p:cNvPr>
          <p:cNvSpPr txBox="1"/>
          <p:nvPr/>
        </p:nvSpPr>
        <p:spPr>
          <a:xfrm>
            <a:off x="6239814" y="469535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p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4165B-5CAE-C5D1-CE2C-5A50CBA8995F}"/>
              </a:ext>
            </a:extLst>
          </p:cNvPr>
          <p:cNvSpPr txBox="1"/>
          <p:nvPr/>
        </p:nvSpPr>
        <p:spPr>
          <a:xfrm>
            <a:off x="9240590" y="469534"/>
            <a:ext cx="3286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Helvetica Neue"/>
                <a:sym typeface="Helvetica Neue"/>
              </a:rPr>
              <a:t>q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CFFDB-6A8F-8E48-E305-5B3D2743769C}"/>
              </a:ext>
            </a:extLst>
          </p:cNvPr>
          <p:cNvSpPr/>
          <p:nvPr/>
        </p:nvSpPr>
        <p:spPr>
          <a:xfrm>
            <a:off x="6310646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68785-33B1-1223-DBDC-1AB1E5F67FAA}"/>
              </a:ext>
            </a:extLst>
          </p:cNvPr>
          <p:cNvSpPr/>
          <p:nvPr/>
        </p:nvSpPr>
        <p:spPr>
          <a:xfrm>
            <a:off x="8873543" y="3831466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39EC1-8B38-28F2-DE70-29513C0F29DC}"/>
              </a:ext>
            </a:extLst>
          </p:cNvPr>
          <p:cNvSpPr txBox="1"/>
          <p:nvPr/>
        </p:nvSpPr>
        <p:spPr>
          <a:xfrm>
            <a:off x="6289840" y="4436228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434FE-4E12-CCDD-07D3-F298005D90EB}"/>
              </a:ext>
            </a:extLst>
          </p:cNvPr>
          <p:cNvSpPr txBox="1"/>
          <p:nvPr/>
        </p:nvSpPr>
        <p:spPr>
          <a:xfrm>
            <a:off x="6811434" y="1126630"/>
            <a:ext cx="14587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0X0001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913D81-E885-FA00-E7BD-6992D46656EA}"/>
              </a:ext>
            </a:extLst>
          </p:cNvPr>
          <p:cNvSpPr/>
          <p:nvPr/>
        </p:nvSpPr>
        <p:spPr>
          <a:xfrm>
            <a:off x="6310647" y="2548021"/>
            <a:ext cx="2562897" cy="6846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b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44B62C-5379-1E4E-B6CB-9B9F070ED6A0}"/>
              </a:ext>
            </a:extLst>
          </p:cNvPr>
          <p:cNvSpPr txBox="1"/>
          <p:nvPr/>
        </p:nvSpPr>
        <p:spPr>
          <a:xfrm>
            <a:off x="6239814" y="1935731"/>
            <a:ext cx="1006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>
                <a:latin typeface="Consolas" panose="020B0609020204030204" pitchFamily="49" charset="0"/>
                <a:ea typeface="微软雅黑" panose="020B0503020204020204" pitchFamily="34" charset="-122"/>
              </a:rPr>
              <a:t>head</a:t>
            </a:r>
            <a:endParaRPr kumimoji="0" lang="zh-CN" altLang="en-US" sz="3200" b="1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Consolas" panose="020B0609020204030204" pitchFamily="49" charset="0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726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</a:spPr>
      <a:bodyPr rtlCol="0" anchor="ctr">
        <a:spAutoFit/>
      </a:bodyPr>
      <a:lstStyle>
        <a:defPPr algn="l">
          <a:defRPr b="0">
            <a:solidFill>
              <a:srgbClr val="0000FF"/>
            </a:solidFill>
            <a:latin typeface="Consolas" panose="020B0609020204030204" pitchFamily="49" charset="0"/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smtClean="0">
            <a:ln>
              <a:noFill/>
            </a:ln>
            <a:solidFill>
              <a:srgbClr val="000000"/>
            </a:solidFill>
            <a:effectLst/>
            <a:uFillTx/>
            <a:latin typeface="Consolas" panose="020B0609020204030204" pitchFamily="49" charset="0"/>
            <a:ea typeface="微软雅黑" panose="020B0503020204020204" pitchFamily="34" charset="-122"/>
            <a:cs typeface="Helvetica Neue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4945</TotalTime>
  <Words>6585</Words>
  <Application>Microsoft Macintosh PowerPoint</Application>
  <PresentationFormat>自定义</PresentationFormat>
  <Paragraphs>1108</Paragraphs>
  <Slides>77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93" baseType="lpstr">
      <vt:lpstr>冬青黑体简体中文 W3</vt:lpstr>
      <vt:lpstr>冬青黑体简体中文 W6</vt:lpstr>
      <vt:lpstr>黑体</vt:lpstr>
      <vt:lpstr>华文宋体</vt:lpstr>
      <vt:lpstr>微软雅黑</vt:lpstr>
      <vt:lpstr>微软雅黑</vt:lpstr>
      <vt:lpstr>Arial</vt:lpstr>
      <vt:lpstr>Consolas</vt:lpstr>
      <vt:lpstr>Courier</vt:lpstr>
      <vt:lpstr>Courier New</vt:lpstr>
      <vt:lpstr>Gill Sans</vt:lpstr>
      <vt:lpstr>Helvetica</vt:lpstr>
      <vt:lpstr>Helvetica Neue</vt:lpstr>
      <vt:lpstr>Helvetica Neue Medium</vt:lpstr>
      <vt:lpstr>Times New Roman</vt:lpstr>
      <vt:lpstr>White</vt:lpstr>
      <vt:lpstr>PowerPoint 演示文稿</vt:lpstr>
      <vt:lpstr>【重构练习】猴子选大王 —— 循环链表版</vt:lpstr>
      <vt:lpstr>使用结构定义链表节点的类型</vt:lpstr>
      <vt:lpstr>循环链表</vt:lpstr>
      <vt:lpstr>创建循环链表</vt:lpstr>
      <vt:lpstr>指针、内存动态分配、链表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变量 = 名称（标识符）+ 地址 + 数值</vt:lpstr>
      <vt:lpstr>内存：代码区、数据区、堆区、栈区</vt:lpstr>
      <vt:lpstr>第8讲 减治思想与递归算法</vt:lpstr>
      <vt:lpstr>一则关于“递归”的小故事</vt:lpstr>
      <vt:lpstr>递归算法的重要性</vt:lpstr>
      <vt:lpstr>不仅拓展编程思路，也能增加理解能力</vt:lpstr>
      <vt:lpstr>【任务8.1】编程求整数n的阶乘n!</vt:lpstr>
      <vt:lpstr>【任务8.1】编程求整数n的阶乘n!</vt:lpstr>
      <vt:lpstr>【回顾（复习）】数学归纳法的证明过程</vt:lpstr>
      <vt:lpstr>从“归纳”到“递归”</vt:lpstr>
      <vt:lpstr>【任务8.1】编程求整数n的阶乘n!</vt:lpstr>
      <vt:lpstr>函数调用与返回的过程示意图</vt:lpstr>
      <vt:lpstr>观察函数调用栈，理解递归的运行过程</vt:lpstr>
      <vt:lpstr>程序运行时的函数调用栈（VS 2019）</vt:lpstr>
      <vt:lpstr>程序运行时的函数调用栈（VS 2019）</vt:lpstr>
      <vt:lpstr>程序运行时的函数调用栈（VS 2019）</vt:lpstr>
      <vt:lpstr>程序运行时的函数调用栈（VS 2019）</vt:lpstr>
      <vt:lpstr>递归算法的特点（初步总结）</vt:lpstr>
      <vt:lpstr>【任务8.2】数字方阵的旋转填充</vt:lpstr>
      <vt:lpstr>【任务8.2】解题思路</vt:lpstr>
      <vt:lpstr>设计递归算法的辅助工具 —— 与或图</vt:lpstr>
      <vt:lpstr>设计递归算法的辅助工具 —— 与或图</vt:lpstr>
      <vt:lpstr>设计递归算法的辅助工具 —— 与或图</vt:lpstr>
      <vt:lpstr>设计递归算法的辅助工具 —— 与或图</vt:lpstr>
      <vt:lpstr>用与或图来分析算法思路</vt:lpstr>
      <vt:lpstr>【任务8.2】算法步骤（伪代码）</vt:lpstr>
      <vt:lpstr>【任务8.2】算法步骤（伪代码）</vt:lpstr>
      <vt:lpstr>PowerPoint 演示文稿</vt:lpstr>
      <vt:lpstr>PowerPoint 演示文稿</vt:lpstr>
      <vt:lpstr>上下左右四个方向“同步”推进</vt:lpstr>
      <vt:lpstr>PowerPoint 演示文稿</vt:lpstr>
      <vt:lpstr>【任务8.3】计算组合数 C(m, n)</vt:lpstr>
      <vt:lpstr>【任务8.3】计算组合数 C(m, n)</vt:lpstr>
      <vt:lpstr>将与或图“翻译”成编程语言</vt:lpstr>
      <vt:lpstr>组合数递归程序的调用栈</vt:lpstr>
      <vt:lpstr>【任务8.4】斐波那契“兔子繁殖问题”</vt:lpstr>
      <vt:lpstr>兔子🐰的对数形成了斐波那契序列</vt:lpstr>
      <vt:lpstr>用递归算法来生成斐波那契序列</vt:lpstr>
      <vt:lpstr>存在大量重复的调用</vt:lpstr>
      <vt:lpstr>重复计算 – 运行效率不高 – 时间开销大 – 运行错误</vt:lpstr>
      <vt:lpstr>优化递归算法的实现：备忘录法</vt:lpstr>
      <vt:lpstr>去掉重复调用后的输出结果</vt:lpstr>
      <vt:lpstr>【任务8.5】汉诺塔</vt:lpstr>
      <vt:lpstr>【任务8.5】汉诺塔</vt:lpstr>
      <vt:lpstr>看演示，理思路</vt:lpstr>
      <vt:lpstr>看演示，理思路</vt:lpstr>
      <vt:lpstr>看演示，理思路</vt:lpstr>
      <vt:lpstr>看演示，理思路</vt:lpstr>
      <vt:lpstr>看演示，理思路</vt:lpstr>
      <vt:lpstr>看演示，理思路</vt:lpstr>
      <vt:lpstr>move(n, A, B, C)的功能解读</vt:lpstr>
      <vt:lpstr>move(n, A, B, C)的功能解读</vt:lpstr>
      <vt:lpstr>3只盘子递归时的与或图</vt:lpstr>
      <vt:lpstr>PowerPoint 演示文稿</vt:lpstr>
      <vt:lpstr>PowerPoint 演示文稿</vt:lpstr>
      <vt:lpstr>思考题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程序设计基础</dc:title>
  <dc:creator>xumx</dc:creator>
  <cp:lastModifiedBy>Ren Ju</cp:lastModifiedBy>
  <cp:revision>375</cp:revision>
  <dcterms:modified xsi:type="dcterms:W3CDTF">2024-11-03T07:25:43Z</dcterms:modified>
</cp:coreProperties>
</file>